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68724" autoAdjust="0"/>
  </p:normalViewPr>
  <p:slideViewPr>
    <p:cSldViewPr snapToGrid="0">
      <p:cViewPr varScale="1">
        <p:scale>
          <a:sx n="88" d="100"/>
          <a:sy n="88" d="100"/>
        </p:scale>
        <p:origin x="129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jp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B1ABF9-1CA5-485D-B287-459B83B7B204}" type="datetimeFigureOut">
              <a:rPr lang="en-US" smtClean="0"/>
              <a:t>08-Oct-24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6BF383-4AB6-46BD-B464-B0796CB02FA6}" type="slidenum">
              <a:rPr lang="en-US" smtClean="0"/>
              <a:t>‹#›</a:t>
            </a:fld>
            <a:endParaRPr lang="en-US"/>
          </a:p>
        </p:txBody>
      </p:sp>
    </p:spTree>
    <p:extLst>
      <p:ext uri="{BB962C8B-B14F-4D97-AF65-F5344CB8AC3E}">
        <p14:creationId xmlns:p14="http://schemas.microsoft.com/office/powerpoint/2010/main" val="1056518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У </a:t>
            </a:r>
            <a:r>
              <a:rPr lang="en-US" sz="1200" kern="1200" dirty="0" err="1" smtClean="0">
                <a:solidFill>
                  <a:schemeClr val="tx1"/>
                </a:solidFill>
                <a:effectLst/>
                <a:latin typeface="+mn-lt"/>
                <a:ea typeface="+mn-ea"/>
                <a:cs typeface="+mn-cs"/>
              </a:rPr>
              <a:t>данашњем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свету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свака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врста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пословања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налази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примену</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везу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интернетом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електронска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трговина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постала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један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најкоришћенијих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услуга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нуди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интернет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Праћењем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понашања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генери</a:t>
            </a:r>
            <a:r>
              <a:rPr lang="sr-Cyrl-RS" sz="1200" kern="1200" dirty="0" smtClean="0">
                <a:solidFill>
                  <a:schemeClr val="tx1"/>
                </a:solidFill>
                <a:effectLst/>
                <a:latin typeface="+mn-lt"/>
                <a:ea typeface="+mn-ea"/>
                <a:cs typeface="+mn-cs"/>
              </a:rPr>
              <a:t>ш</a:t>
            </a:r>
            <a:r>
              <a:rPr lang="en-US" sz="1200" kern="1200" dirty="0" smtClean="0">
                <a:solidFill>
                  <a:schemeClr val="tx1"/>
                </a:solidFill>
                <a:effectLst/>
                <a:latin typeface="+mn-lt"/>
                <a:ea typeface="+mn-ea"/>
                <a:cs typeface="+mn-cs"/>
              </a:rPr>
              <a:t>у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количине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искористивих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информација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виду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претрага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куповина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оцењивања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изазов</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постао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нађе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начин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информације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искористе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побољшало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искуство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тиме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нудиле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пер</a:t>
            </a:r>
            <a:r>
              <a:rPr lang="sr-Cyrl-RS" sz="1200" kern="1200" dirty="0" smtClean="0">
                <a:solidFill>
                  <a:schemeClr val="tx1"/>
                </a:solidFill>
                <a:effectLst/>
                <a:latin typeface="+mn-lt"/>
                <a:ea typeface="+mn-ea"/>
                <a:cs typeface="+mn-cs"/>
              </a:rPr>
              <a:t>с</a:t>
            </a:r>
            <a:r>
              <a:rPr lang="en-US" sz="1200" kern="1200" dirty="0" err="1" smtClean="0">
                <a:solidFill>
                  <a:schemeClr val="tx1"/>
                </a:solidFill>
                <a:effectLst/>
                <a:latin typeface="+mn-lt"/>
                <a:ea typeface="+mn-ea"/>
                <a:cs typeface="+mn-cs"/>
              </a:rPr>
              <a:t>онализоване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самим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корисницима</a:t>
            </a:r>
            <a:r>
              <a:rPr lang="en-US" sz="1200" kern="1200" dirty="0" smtClean="0">
                <a:solidFill>
                  <a:schemeClr val="tx1"/>
                </a:solidFill>
                <a:effectLst/>
                <a:latin typeface="+mn-lt"/>
                <a:ea typeface="+mn-ea"/>
                <a:cs typeface="+mn-cs"/>
              </a:rPr>
              <a:t>.</a:t>
            </a:r>
            <a:r>
              <a:rPr lang="sr-Cyrl-R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Доказано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уколико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нуде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основу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њихових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интересовања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повећава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вероватноћа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куповине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повратка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сајт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чему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корисници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много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задовољнији</a:t>
            </a:r>
            <a:r>
              <a:rPr lang="en-US" sz="1200" kern="1200" dirty="0" smtClean="0">
                <a:solidFill>
                  <a:schemeClr val="tx1"/>
                </a:solidFill>
                <a:effectLst/>
                <a:latin typeface="+mn-lt"/>
                <a:ea typeface="+mn-ea"/>
                <a:cs typeface="+mn-cs"/>
              </a:rPr>
              <a:t>.</a:t>
            </a:r>
            <a:r>
              <a:rPr lang="sr-Cyrl-R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Међутим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имплементација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овакве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врсте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лака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доноси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број</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изазова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нарочито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број</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треба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мора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понашање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константно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сакупио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више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информација</a:t>
            </a:r>
            <a:r>
              <a:rPr lang="en-US" sz="1200" kern="1200" dirty="0" smtClean="0">
                <a:solidFill>
                  <a:schemeClr val="tx1"/>
                </a:solidFill>
                <a:effectLst/>
                <a:latin typeface="+mn-lt"/>
                <a:ea typeface="+mn-ea"/>
                <a:cs typeface="+mn-cs"/>
              </a:rPr>
              <a:t> о </a:t>
            </a:r>
            <a:r>
              <a:rPr lang="en-US" sz="1200" kern="1200" dirty="0" err="1" smtClean="0">
                <a:solidFill>
                  <a:schemeClr val="tx1"/>
                </a:solidFill>
                <a:effectLst/>
                <a:latin typeface="+mn-lt"/>
                <a:ea typeface="+mn-ea"/>
                <a:cs typeface="+mn-cs"/>
              </a:rPr>
              <a:t>њему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повећао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прецизност</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тачност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3</a:t>
            </a:fld>
            <a:endParaRPr lang="en-US"/>
          </a:p>
        </p:txBody>
      </p:sp>
    </p:spTree>
    <p:extLst>
      <p:ext uri="{BB962C8B-B14F-4D97-AF65-F5344CB8AC3E}">
        <p14:creationId xmlns:p14="http://schemas.microsoft.com/office/powerpoint/2010/main" val="11030008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sr-Cyrl-RS" sz="1200" kern="1200" dirty="0" smtClean="0">
                <a:solidFill>
                  <a:schemeClr val="tx1"/>
                </a:solidFill>
                <a:effectLst/>
                <a:latin typeface="+mn-lt"/>
                <a:ea typeface="+mn-ea"/>
                <a:cs typeface="+mn-cs"/>
              </a:rPr>
              <a:t>Плитка анализа садржаја </a:t>
            </a:r>
            <a:endParaRPr lang="en-US" sz="1200" kern="1200" dirty="0" smtClean="0">
              <a:solidFill>
                <a:schemeClr val="tx1"/>
              </a:solidFill>
              <a:effectLst/>
              <a:latin typeface="+mn-lt"/>
              <a:ea typeface="+mn-ea"/>
              <a:cs typeface="+mn-cs"/>
            </a:endParaRPr>
          </a:p>
          <a:p>
            <a:r>
              <a:rPr lang="sr-Cyrl-RS" sz="1200" kern="1200" dirty="0" smtClean="0">
                <a:solidFill>
                  <a:schemeClr val="tx1"/>
                </a:solidFill>
                <a:effectLst/>
                <a:latin typeface="+mn-lt"/>
                <a:ea typeface="+mn-ea"/>
                <a:cs typeface="+mn-cs"/>
              </a:rPr>
              <a:t>Системи који користе филтрирање по садржају често се ослањају на текстуални опис производа, што може бити недовољно за прецизно одређивање да ли тај производ треба препоручити или не. Систем не може разликовати квалитетно написане описе од лошијих, јер се ослања само на кључне речи. Поред упитног квалитета описа производа такође могу представљати проблеме и кратки описи или предмети са мало атрибута због тога што отежавају алгоритму да направи одговарајуће корисничке преференције. Такође проблем представљају и нетекстуални подаци јер системи обично не узимају у разматрање мултимедијалне податке, што може бити кључно за препоруке. [2]</a:t>
            </a:r>
            <a:endParaRPr lang="en-US" sz="1200" kern="1200" dirty="0" smtClean="0">
              <a:solidFill>
                <a:schemeClr val="tx1"/>
              </a:solidFill>
              <a:effectLst/>
              <a:latin typeface="+mn-lt"/>
              <a:ea typeface="+mn-ea"/>
              <a:cs typeface="+mn-cs"/>
            </a:endParaRPr>
          </a:p>
          <a:p>
            <a:pPr lvl="0"/>
            <a:r>
              <a:rPr lang="sr-Cyrl-RS" sz="1200" kern="1200" dirty="0" smtClean="0">
                <a:solidFill>
                  <a:schemeClr val="tx1"/>
                </a:solidFill>
                <a:effectLst/>
                <a:latin typeface="+mn-lt"/>
                <a:ea typeface="+mn-ea"/>
                <a:cs typeface="+mn-cs"/>
              </a:rPr>
              <a:t>Превише специјализоване препоруке</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Велики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садржају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нуде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производима</a:t>
            </a:r>
            <a:r>
              <a:rPr lang="en-US" sz="1200" kern="1200" dirty="0" smtClean="0">
                <a:solidFill>
                  <a:schemeClr val="tx1"/>
                </a:solidFill>
                <a:effectLst/>
                <a:latin typeface="+mn-lt"/>
                <a:ea typeface="+mn-ea"/>
                <a:cs typeface="+mn-cs"/>
              </a:rPr>
              <a:t> с </a:t>
            </a:r>
            <a:r>
              <a:rPr lang="en-US" sz="1200" kern="1200" dirty="0" err="1" smtClean="0">
                <a:solidFill>
                  <a:schemeClr val="tx1"/>
                </a:solidFill>
                <a:effectLst/>
                <a:latin typeface="+mn-lt"/>
                <a:ea typeface="+mn-ea"/>
                <a:cs typeface="+mn-cs"/>
              </a:rPr>
              <a:t>којима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већ</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имао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интеракцију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Самим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постају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монотоне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из</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изостављају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проиводи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нису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досадашњим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преферираним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sr-Cyrl-RS"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такође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могу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буду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занимљиви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користе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некој</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мери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ублажио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наведени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тематске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диверсификације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убацивања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насумичних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[2]</a:t>
            </a:r>
          </a:p>
          <a:p>
            <a:pPr lvl="0"/>
            <a:r>
              <a:rPr lang="en-US" sz="1200" kern="1200" dirty="0" err="1" smtClean="0">
                <a:solidFill>
                  <a:schemeClr val="tx1"/>
                </a:solidFill>
                <a:effectLst/>
                <a:latin typeface="+mn-lt"/>
                <a:ea typeface="+mn-ea"/>
                <a:cs typeface="+mn-cs"/>
              </a:rPr>
              <a:t>Хладан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старт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нивоу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корсисника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Иако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хлад</a:t>
            </a:r>
            <a:r>
              <a:rPr lang="sr-Cyrl-RS" sz="1200" kern="1200" dirty="0" smtClean="0">
                <a:solidFill>
                  <a:schemeClr val="tx1"/>
                </a:solidFill>
                <a:effectLst/>
                <a:latin typeface="+mn-lt"/>
                <a:ea typeface="+mn-ea"/>
                <a:cs typeface="+mn-cs"/>
              </a:rPr>
              <a:t>а</a:t>
            </a:r>
            <a:r>
              <a:rPr lang="en-US" sz="1200" kern="1200" dirty="0" smtClean="0">
                <a:solidFill>
                  <a:schemeClr val="tx1"/>
                </a:solidFill>
                <a:effectLst/>
                <a:latin typeface="+mn-lt"/>
                <a:ea typeface="+mn-ea"/>
                <a:cs typeface="+mn-cs"/>
              </a:rPr>
              <a:t>н </a:t>
            </a:r>
            <a:r>
              <a:rPr lang="en-US" sz="1200" kern="1200" dirty="0" err="1" smtClean="0">
                <a:solidFill>
                  <a:schemeClr val="tx1"/>
                </a:solidFill>
                <a:effectLst/>
                <a:latin typeface="+mn-lt"/>
                <a:ea typeface="+mn-ea"/>
                <a:cs typeface="+mn-cs"/>
              </a:rPr>
              <a:t>старт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нивоу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нових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представља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филтрирању</a:t>
            </a:r>
            <a:r>
              <a:rPr lang="sr-Cyrl-RS" sz="1200" kern="1200" dirty="0" smtClean="0">
                <a:solidFill>
                  <a:schemeClr val="tx1"/>
                </a:solidFill>
                <a:effectLst/>
                <a:latin typeface="+mn-lt"/>
                <a:ea typeface="+mn-ea"/>
                <a:cs typeface="+mn-cs"/>
              </a:rPr>
              <a:t> по садржају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хладан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старт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нивоу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новог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негативно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утиче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алгоритам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настаје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нови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довољно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оцењених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sr-Cyrl-RS"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тешко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креирати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одговарајући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профил</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резултира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добрим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Решење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код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колаборативног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приликом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регистровања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новог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sr-Cyrl-RS"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самом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наметне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неколико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креирао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почетни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профил</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ће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временом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усавршити</a:t>
            </a:r>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12</a:t>
            </a:fld>
            <a:endParaRPr lang="en-US"/>
          </a:p>
        </p:txBody>
      </p:sp>
    </p:spTree>
    <p:extLst>
      <p:ext uri="{BB962C8B-B14F-4D97-AF65-F5344CB8AC3E}">
        <p14:creationId xmlns:p14="http://schemas.microsoft.com/office/powerpoint/2010/main" val="2079297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Хибридни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комбинација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различитих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најчешће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садржају</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колаборативног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Главна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предност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хибридног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његова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способност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искористи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добре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стране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чиме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постиже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побољшање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прецизности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обезбеђује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већи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степен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прилагодљивости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потребама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пример</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користити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садржају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онима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већ</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оценио</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колаборативно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оценили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позитивно</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комбинацијом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резултата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генерише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најадекватније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Поред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идеје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искористе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само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врлине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хибридни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настали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смањили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доноси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свака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појединачно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Хибридни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модели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комбинују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две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надокнадили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недостатак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побољшали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перформансе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Комбинација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наведених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хибридном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моделу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остварити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неколико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начина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пример</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засебно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имплементирати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алгоритаме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комбиновати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резултате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резултат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једног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алгоритма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проследити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улаз</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другог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обрнуто</a:t>
            </a:r>
            <a:r>
              <a:rPr lang="en-US" sz="120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13</a:t>
            </a:fld>
            <a:endParaRPr lang="en-US"/>
          </a:p>
        </p:txBody>
      </p:sp>
    </p:spTree>
    <p:extLst>
      <p:ext uri="{BB962C8B-B14F-4D97-AF65-F5344CB8AC3E}">
        <p14:creationId xmlns:p14="http://schemas.microsoft.com/office/powerpoint/2010/main" val="724948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аналитичка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уграђена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релациона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дизајнирана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количинама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релативно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брзо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стекла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популарност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због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своје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једноставности</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ефикасности</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аналитичким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упитима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Први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пут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представљена</a:t>
            </a:r>
            <a:r>
              <a:rPr lang="en-US" sz="1200" kern="1200" dirty="0" smtClean="0">
                <a:solidFill>
                  <a:schemeClr val="tx1"/>
                </a:solidFill>
                <a:effectLst/>
                <a:latin typeface="+mn-lt"/>
                <a:ea typeface="+mn-ea"/>
                <a:cs typeface="+mn-cs"/>
              </a:rPr>
              <a:t> 2019. </a:t>
            </a:r>
            <a:r>
              <a:rPr lang="en-US" sz="1200" kern="1200" dirty="0" err="1" smtClean="0">
                <a:solidFill>
                  <a:schemeClr val="tx1"/>
                </a:solidFill>
                <a:effectLst/>
                <a:latin typeface="+mn-lt"/>
                <a:ea typeface="+mn-ea"/>
                <a:cs typeface="+mn-cs"/>
              </a:rPr>
              <a:t>године</a:t>
            </a:r>
            <a:r>
              <a:rPr lang="en-US" sz="1200" kern="1200" dirty="0" smtClean="0">
                <a:solidFill>
                  <a:schemeClr val="tx1"/>
                </a:solidFill>
                <a:effectLst/>
                <a:latin typeface="+mn-lt"/>
                <a:ea typeface="+mn-ea"/>
                <a:cs typeface="+mn-cs"/>
              </a:rPr>
              <a:t>, а </a:t>
            </a:r>
            <a:r>
              <a:rPr lang="en-US" sz="1200" kern="1200" dirty="0" err="1" smtClean="0">
                <a:solidFill>
                  <a:schemeClr val="tx1"/>
                </a:solidFill>
                <a:effectLst/>
                <a:latin typeface="+mn-lt"/>
                <a:ea typeface="+mn-ea"/>
                <a:cs typeface="+mn-cs"/>
              </a:rPr>
              <a:t>њен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циљ</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реши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проблеме</a:t>
            </a:r>
            <a:r>
              <a:rPr lang="en-US" sz="1200" kern="1200" dirty="0" smtClean="0">
                <a:solidFill>
                  <a:schemeClr val="tx1"/>
                </a:solidFill>
                <a:effectLst/>
                <a:latin typeface="+mn-lt"/>
                <a:ea typeface="+mn-ea"/>
                <a:cs typeface="+mn-cs"/>
              </a:rPr>
              <a:t> с </a:t>
            </a:r>
            <a:r>
              <a:rPr lang="en-US" sz="1200" kern="1200" dirty="0" err="1" smtClean="0">
                <a:solidFill>
                  <a:schemeClr val="tx1"/>
                </a:solidFill>
                <a:effectLst/>
                <a:latin typeface="+mn-lt"/>
                <a:ea typeface="+mn-ea"/>
                <a:cs typeface="+mn-cs"/>
              </a:rPr>
              <a:t>којима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суочавају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традиционалне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количина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оквиру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аналитичких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често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упоређиван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SQLite-</a:t>
            </a:r>
            <a:r>
              <a:rPr lang="en-US" sz="1200" kern="1200" dirty="0" err="1" smtClean="0">
                <a:solidFill>
                  <a:schemeClr val="tx1"/>
                </a:solidFill>
                <a:effectLst/>
                <a:latin typeface="+mn-lt"/>
                <a:ea typeface="+mn-ea"/>
                <a:cs typeface="+mn-cs"/>
              </a:rPr>
              <a:t>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јер</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фокусирају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минималну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инсталацију</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лакоћу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коришћења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разлику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a:t>
            </a:r>
            <a:r>
              <a:rPr lang="en-US" sz="1200" kern="1200" dirty="0" smtClean="0">
                <a:solidFill>
                  <a:schemeClr val="tx1"/>
                </a:solidFill>
                <a:effectLst/>
                <a:latin typeface="+mn-lt"/>
                <a:ea typeface="+mn-ea"/>
                <a:cs typeface="+mn-cs"/>
              </a:rPr>
              <a:t> SQLite-а,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оптимизован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онлајн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аналитичку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(OLAP). [19][27]</a:t>
            </a:r>
          </a:p>
          <a:p>
            <a:r>
              <a:rPr lang="en-US" sz="1200" kern="1200" dirty="0" err="1" smtClean="0">
                <a:solidFill>
                  <a:schemeClr val="tx1"/>
                </a:solidFill>
                <a:effectLst/>
                <a:latin typeface="+mn-lt"/>
                <a:ea typeface="+mn-ea"/>
                <a:cs typeface="+mn-cs"/>
              </a:rPr>
              <a:t>Једна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кључних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предности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-а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екстерне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зависности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значи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захтева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комплексне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инсталације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одржавање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сервера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Све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одвија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унутар</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хост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процеса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олакшава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интеграцију</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побољшава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брзину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преноса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посебно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дизајниран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аналитичких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упита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агрегација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спајање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табела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Његова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архитектура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ефикасно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извршавање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упита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захваљујући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колонарно-векторизованом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механизму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извршавање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упита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чини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бржим</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поређењу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традиционалним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PostgreSQL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MySQL.</a:t>
            </a:r>
            <a:r>
              <a:rPr lang="sr-Cyrl-RS" sz="1200" kern="1200" dirty="0" smtClean="0">
                <a:solidFill>
                  <a:schemeClr val="tx1"/>
                </a:solidFill>
                <a:effectLst/>
                <a:latin typeface="+mn-lt"/>
                <a:ea typeface="+mn-ea"/>
                <a:cs typeface="+mn-cs"/>
              </a:rPr>
              <a:t> Такође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је бесплатан и отвореног кода што га поред осталих предности чини јако пожељним алатом. </a:t>
            </a:r>
            <a:r>
              <a:rPr lang="en-US" sz="1200" kern="1200" dirty="0" smtClean="0">
                <a:solidFill>
                  <a:schemeClr val="tx1"/>
                </a:solidFill>
                <a:effectLst/>
                <a:latin typeface="+mn-lt"/>
                <a:ea typeface="+mn-ea"/>
                <a:cs typeface="+mn-cs"/>
              </a:rPr>
              <a:t>[19][27]</a:t>
            </a:r>
          </a:p>
          <a:p>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складиштени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различите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начине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подршку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учитавање</a:t>
            </a:r>
            <a:r>
              <a:rPr lang="en-US" sz="1200" kern="1200" dirty="0" smtClean="0">
                <a:solidFill>
                  <a:schemeClr val="tx1"/>
                </a:solidFill>
                <a:effectLst/>
                <a:latin typeface="+mn-lt"/>
                <a:ea typeface="+mn-ea"/>
                <a:cs typeface="+mn-cs"/>
              </a:rPr>
              <a:t> CSV, JSON, Parquet и Apache Arrow </a:t>
            </a:r>
            <a:r>
              <a:rPr lang="sr-Cyrl-RS" sz="1200" kern="1200" dirty="0" smtClean="0">
                <a:solidFill>
                  <a:schemeClr val="tx1"/>
                </a:solidFill>
                <a:effectLst/>
                <a:latin typeface="+mn-lt"/>
                <a:ea typeface="+mn-ea"/>
                <a:cs typeface="+mn-cs"/>
              </a:rPr>
              <a:t>датотека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могуће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повезати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неком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другом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постојећом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чијим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ће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подацима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извршавати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упити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Postgres</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SQLite</a:t>
            </a:r>
            <a:r>
              <a:rPr lang="sr-Latn-RS" sz="1200" kern="1200" dirty="0" smtClean="0">
                <a:solidFill>
                  <a:schemeClr val="tx1"/>
                </a:solidFill>
                <a:effectLst/>
                <a:latin typeface="+mn-lt"/>
                <a:ea typeface="+mn-ea"/>
                <a:cs typeface="+mn-cs"/>
              </a:rPr>
              <a:t>.</a:t>
            </a:r>
            <a:r>
              <a:rPr lang="sr-Cyrl-RS" sz="1200" kern="1200" dirty="0" smtClean="0">
                <a:solidFill>
                  <a:schemeClr val="tx1"/>
                </a:solidFill>
                <a:effectLst/>
                <a:latin typeface="+mn-lt"/>
                <a:ea typeface="+mn-ea"/>
                <a:cs typeface="+mn-cs"/>
              </a:rPr>
              <a:t> Поред обраде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омогућава и складиштење података у већ поменутим врстама датотека као и у базама </a:t>
            </a:r>
            <a:r>
              <a:rPr lang="sr-Cyrl-RS" sz="1200" kern="1200" dirty="0" smtClean="0">
                <a:solidFill>
                  <a:schemeClr val="tx1"/>
                </a:solidFill>
                <a:effectLst/>
                <a:latin typeface="+mn-lt"/>
                <a:ea typeface="+mn-ea"/>
                <a:cs typeface="+mn-cs"/>
              </a:rPr>
              <a:t>података.</a:t>
            </a:r>
            <a:r>
              <a:rPr lang="sr-Cyrl-RS" sz="1200" kern="1200" dirty="0" smtClean="0">
                <a:solidFill>
                  <a:schemeClr val="tx1"/>
                </a:solidFill>
                <a:effectLst/>
                <a:latin typeface="+mn-lt"/>
                <a:ea typeface="+mn-ea"/>
                <a:cs typeface="+mn-cs"/>
              </a:rPr>
              <a:t/>
            </a:r>
            <a:br>
              <a:rPr lang="sr-Cyrl-RS" sz="1200" kern="1200" dirty="0" smtClean="0">
                <a:solidFill>
                  <a:schemeClr val="tx1"/>
                </a:solidFill>
                <a:effectLst/>
                <a:latin typeface="+mn-lt"/>
                <a:ea typeface="+mn-ea"/>
                <a:cs typeface="+mn-cs"/>
              </a:rPr>
            </a:br>
            <a:r>
              <a:rPr lang="sr-Cyrl-RS" sz="1200" kern="1200" dirty="0" smtClean="0">
                <a:solidFill>
                  <a:schemeClr val="tx1"/>
                </a:solidFill>
                <a:effectLst/>
                <a:latin typeface="+mn-lt"/>
                <a:ea typeface="+mn-ea"/>
                <a:cs typeface="+mn-cs"/>
              </a:rPr>
              <a:t/>
            </a:r>
            <a:br>
              <a:rPr lang="sr-Cyrl-RS" sz="120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14</a:t>
            </a:fld>
            <a:endParaRPr lang="en-US"/>
          </a:p>
        </p:txBody>
      </p:sp>
    </p:spTree>
    <p:extLst>
      <p:ext uri="{BB962C8B-B14F-4D97-AF65-F5344CB8AC3E}">
        <p14:creationId xmlns:p14="http://schemas.microsoft.com/office/powerpoint/2010/main" val="9393054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sr-Cyrl-RS" sz="1200" kern="1200" dirty="0" smtClean="0">
                <a:solidFill>
                  <a:schemeClr val="tx1"/>
                </a:solidFill>
                <a:effectLst/>
                <a:latin typeface="+mn-lt"/>
                <a:ea typeface="+mn-ea"/>
                <a:cs typeface="+mn-cs"/>
              </a:rPr>
              <a:t>Брзина, ефикасност и смањење трошкова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посебно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ефикасан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ради</a:t>
            </a:r>
            <a:r>
              <a:rPr lang="en-US" sz="1200" kern="1200" dirty="0" smtClean="0">
                <a:solidFill>
                  <a:schemeClr val="tx1"/>
                </a:solidFill>
                <a:effectLst/>
                <a:latin typeface="+mn-lt"/>
                <a:ea typeface="+mn-ea"/>
                <a:cs typeface="+mn-cs"/>
              </a:rPr>
              <a:t> о </a:t>
            </a:r>
            <a:r>
              <a:rPr lang="en-US" sz="1200" kern="1200" dirty="0" err="1" smtClean="0">
                <a:solidFill>
                  <a:schemeClr val="tx1"/>
                </a:solidFill>
                <a:effectLst/>
                <a:latin typeface="+mn-lt"/>
                <a:ea typeface="+mn-ea"/>
                <a:cs typeface="+mn-cs"/>
              </a:rPr>
              <a:t>локалној</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локалну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чиме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губи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потреба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online cloud </a:t>
            </a:r>
            <a:r>
              <a:rPr lang="en-US" sz="1200" kern="1200" dirty="0" err="1" smtClean="0">
                <a:solidFill>
                  <a:schemeClr val="tx1"/>
                </a:solidFill>
                <a:effectLst/>
                <a:latin typeface="+mn-lt"/>
                <a:ea typeface="+mn-ea"/>
                <a:cs typeface="+mn-cs"/>
              </a:rPr>
              <a:t>сервисима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аналитичку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карактеристиком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-а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убрзава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смањују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трошкови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јер</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користе</a:t>
            </a:r>
            <a:r>
              <a:rPr lang="en-US" sz="1200" kern="1200" dirty="0" smtClean="0">
                <a:solidFill>
                  <a:schemeClr val="tx1"/>
                </a:solidFill>
                <a:effectLst/>
                <a:latin typeface="+mn-lt"/>
                <a:ea typeface="+mn-ea"/>
                <a:cs typeface="+mn-cs"/>
              </a:rPr>
              <a:t> cloud </a:t>
            </a:r>
            <a:r>
              <a:rPr lang="en-US" sz="1200" kern="1200" dirty="0" err="1" smtClean="0">
                <a:solidFill>
                  <a:schemeClr val="tx1"/>
                </a:solidFill>
                <a:effectLst/>
                <a:latin typeface="+mn-lt"/>
                <a:ea typeface="+mn-ea"/>
                <a:cs typeface="+mn-cs"/>
              </a:rPr>
              <a:t>сервиси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попут</a:t>
            </a:r>
            <a:r>
              <a:rPr lang="en-US" sz="1200" kern="1200" dirty="0" smtClean="0">
                <a:solidFill>
                  <a:schemeClr val="tx1"/>
                </a:solidFill>
                <a:effectLst/>
                <a:latin typeface="+mn-lt"/>
                <a:ea typeface="+mn-ea"/>
                <a:cs typeface="+mn-cs"/>
              </a:rPr>
              <a:t> AWS Athena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BigQuery</a:t>
            </a:r>
            <a:r>
              <a:rPr lang="en-US" sz="1200" kern="1200" dirty="0" smtClean="0">
                <a:solidFill>
                  <a:schemeClr val="tx1"/>
                </a:solidFill>
                <a:effectLst/>
                <a:latin typeface="+mn-lt"/>
                <a:ea typeface="+mn-ea"/>
                <a:cs typeface="+mn-cs"/>
              </a:rPr>
              <a:t>-а. </a:t>
            </a:r>
            <a:r>
              <a:rPr lang="en-US" sz="1200" kern="1200" dirty="0" err="1" smtClean="0">
                <a:solidFill>
                  <a:schemeClr val="tx1"/>
                </a:solidFill>
                <a:effectLst/>
                <a:latin typeface="+mn-lt"/>
                <a:ea typeface="+mn-ea"/>
                <a:cs typeface="+mn-cs"/>
              </a:rPr>
              <a:t>Уштеда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највише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примeћује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током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количине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[18]</a:t>
            </a:r>
            <a:endParaRPr lang="sr-Cyrl-R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pPr lvl="0"/>
            <a:r>
              <a:rPr lang="sr-Cyrl-RS" sz="1200" kern="1200" dirty="0" smtClean="0">
                <a:solidFill>
                  <a:schemeClr val="tx1"/>
                </a:solidFill>
                <a:effectLst/>
                <a:latin typeface="+mn-lt"/>
                <a:ea typeface="+mn-ea"/>
                <a:cs typeface="+mn-cs"/>
              </a:rPr>
              <a:t>Једноставна инсталација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једноставно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инсталира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различитим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окружењима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Поред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једноставности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инсталације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захтева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количину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ресурса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подршку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број</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програмских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језика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C, C++, Java, Node.js, Python… </a:t>
            </a:r>
            <a:r>
              <a:rPr lang="en-US" sz="1200" kern="1200" dirty="0" err="1" smtClean="0">
                <a:solidFill>
                  <a:schemeClr val="tx1"/>
                </a:solidFill>
                <a:effectLst/>
                <a:latin typeface="+mn-lt"/>
                <a:ea typeface="+mn-ea"/>
                <a:cs typeface="+mn-cs"/>
              </a:rPr>
              <a:t>Такође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доступан</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оперативне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системе</a:t>
            </a:r>
            <a:r>
              <a:rPr lang="en-US" sz="1200" kern="1200" dirty="0" smtClean="0">
                <a:solidFill>
                  <a:schemeClr val="tx1"/>
                </a:solidFill>
                <a:effectLst/>
                <a:latin typeface="+mn-lt"/>
                <a:ea typeface="+mn-ea"/>
                <a:cs typeface="+mn-cs"/>
              </a:rPr>
              <a:t> Windows, Linux, </a:t>
            </a:r>
            <a:r>
              <a:rPr lang="en-US" sz="1200" kern="1200" dirty="0" err="1" smtClean="0">
                <a:solidFill>
                  <a:schemeClr val="tx1"/>
                </a:solidFill>
                <a:effectLst/>
                <a:latin typeface="+mn-lt"/>
                <a:ea typeface="+mn-ea"/>
                <a:cs typeface="+mn-cs"/>
              </a:rPr>
              <a:t>macOS</a:t>
            </a:r>
            <a:r>
              <a:rPr lang="en-US" sz="1200" kern="1200" dirty="0" smtClean="0">
                <a:solidFill>
                  <a:schemeClr val="tx1"/>
                </a:solidFill>
                <a:effectLst/>
                <a:latin typeface="+mn-lt"/>
                <a:ea typeface="+mn-ea"/>
                <a:cs typeface="+mn-cs"/>
              </a:rPr>
              <a:t>. [18]</a:t>
            </a:r>
            <a:endParaRPr lang="sr-Cyrl-R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pPr lvl="0"/>
            <a:r>
              <a:rPr lang="sr-Cyrl-RS" sz="1200" kern="1200" dirty="0" smtClean="0">
                <a:solidFill>
                  <a:schemeClr val="tx1"/>
                </a:solidFill>
                <a:effectLst/>
                <a:latin typeface="+mn-lt"/>
                <a:ea typeface="+mn-ea"/>
                <a:cs typeface="+mn-cs"/>
              </a:rPr>
              <a:t>Напредне</a:t>
            </a:r>
            <a:r>
              <a:rPr lang="en-US" sz="1200" kern="1200" dirty="0" smtClean="0">
                <a:solidFill>
                  <a:schemeClr val="tx1"/>
                </a:solidFill>
                <a:effectLst/>
                <a:latin typeface="+mn-lt"/>
                <a:ea typeface="+mn-ea"/>
                <a:cs typeface="+mn-cs"/>
              </a:rPr>
              <a:t> SQL </a:t>
            </a:r>
            <a:r>
              <a:rPr lang="sr-Cyrl-RS" sz="1200" kern="1200" dirty="0" smtClean="0">
                <a:solidFill>
                  <a:schemeClr val="tx1"/>
                </a:solidFill>
                <a:effectLst/>
                <a:latin typeface="+mn-lt"/>
                <a:ea typeface="+mn-ea"/>
                <a:cs typeface="+mn-cs"/>
              </a:rPr>
              <a:t>функционалности</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Самим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релациона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поседује</a:t>
            </a:r>
            <a:r>
              <a:rPr lang="en-US" sz="1200" kern="1200" dirty="0" smtClean="0">
                <a:solidFill>
                  <a:schemeClr val="tx1"/>
                </a:solidFill>
                <a:effectLst/>
                <a:latin typeface="+mn-lt"/>
                <a:ea typeface="+mn-ea"/>
                <a:cs typeface="+mn-cs"/>
              </a:rPr>
              <a:t> SQL </a:t>
            </a:r>
            <a:r>
              <a:rPr lang="en-US" sz="1200" kern="1200" dirty="0" err="1" smtClean="0">
                <a:solidFill>
                  <a:schemeClr val="tx1"/>
                </a:solidFill>
                <a:effectLst/>
                <a:latin typeface="+mn-lt"/>
                <a:ea typeface="+mn-ea"/>
                <a:cs typeface="+mn-cs"/>
              </a:rPr>
              <a:t>упитни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језик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чему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има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неке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додатне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проширене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функције</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односу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стандардни</a:t>
            </a:r>
            <a:r>
              <a:rPr lang="en-US" sz="1200" kern="1200" dirty="0" smtClean="0">
                <a:solidFill>
                  <a:schemeClr val="tx1"/>
                </a:solidFill>
                <a:effectLst/>
                <a:latin typeface="+mn-lt"/>
                <a:ea typeface="+mn-ea"/>
                <a:cs typeface="+mn-cs"/>
              </a:rPr>
              <a:t> SQL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познат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већини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програмера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Проширени</a:t>
            </a:r>
            <a:r>
              <a:rPr lang="en-US" sz="1200" kern="1200" dirty="0" smtClean="0">
                <a:solidFill>
                  <a:schemeClr val="tx1"/>
                </a:solidFill>
                <a:effectLst/>
                <a:latin typeface="+mn-lt"/>
                <a:ea typeface="+mn-ea"/>
                <a:cs typeface="+mn-cs"/>
              </a:rPr>
              <a:t> SQL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сложени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упити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обављају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брже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кода</a:t>
            </a:r>
            <a:r>
              <a:rPr lang="en-US" sz="1200" kern="1200" dirty="0" smtClean="0">
                <a:solidFill>
                  <a:schemeClr val="tx1"/>
                </a:solidFill>
                <a:effectLst/>
                <a:latin typeface="+mn-lt"/>
                <a:ea typeface="+mn-ea"/>
                <a:cs typeface="+mn-cs"/>
              </a:rPr>
              <a:t>. [18]</a:t>
            </a:r>
            <a:endParaRPr lang="sr-Cyrl-R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pPr lvl="0"/>
            <a:r>
              <a:rPr lang="sr-Cyrl-RS" sz="1200" kern="1200" dirty="0" smtClean="0">
                <a:solidFill>
                  <a:schemeClr val="tx1"/>
                </a:solidFill>
                <a:effectLst/>
                <a:latin typeface="+mn-lt"/>
                <a:ea typeface="+mn-ea"/>
                <a:cs typeface="+mn-cs"/>
              </a:rPr>
              <a:t>Анализа приватних података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Самим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ефикасан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локалну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значи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њиме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могу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ефикасно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обрађивати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локални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приватни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већом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сигурношћу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јер</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обрађују</a:t>
            </a:r>
            <a:r>
              <a:rPr lang="en-US" sz="1200" kern="1200" dirty="0" smtClean="0">
                <a:solidFill>
                  <a:schemeClr val="tx1"/>
                </a:solidFill>
                <a:effectLst/>
                <a:latin typeface="+mn-lt"/>
                <a:ea typeface="+mn-ea"/>
                <a:cs typeface="+mn-cs"/>
              </a:rPr>
              <a:t> online. </a:t>
            </a:r>
            <a:r>
              <a:rPr lang="en-US" sz="1200" kern="1200" dirty="0" err="1" smtClean="0">
                <a:solidFill>
                  <a:schemeClr val="tx1"/>
                </a:solidFill>
                <a:effectLst/>
                <a:latin typeface="+mn-lt"/>
                <a:ea typeface="+mn-ea"/>
                <a:cs typeface="+mn-cs"/>
              </a:rPr>
              <a:t>Ово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веома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битна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предност</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системима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којима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обрађују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осетљиви</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тајни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подаци</a:t>
            </a:r>
            <a:r>
              <a:rPr lang="en-US" sz="1200" kern="1200" dirty="0" smtClean="0">
                <a:solidFill>
                  <a:schemeClr val="tx1"/>
                </a:solidFill>
                <a:effectLst/>
                <a:latin typeface="+mn-lt"/>
                <a:ea typeface="+mn-ea"/>
                <a:cs typeface="+mn-cs"/>
              </a:rPr>
              <a:t>. [18]</a:t>
            </a:r>
            <a:endParaRPr lang="sr-Cyrl-R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pPr lvl="0"/>
            <a:r>
              <a:rPr lang="sr-Cyrl-RS" sz="1200" kern="1200" dirty="0" smtClean="0">
                <a:solidFill>
                  <a:schemeClr val="tx1"/>
                </a:solidFill>
                <a:effectLst/>
                <a:latin typeface="+mn-lt"/>
                <a:ea typeface="+mn-ea"/>
                <a:cs typeface="+mn-cs"/>
              </a:rPr>
              <a:t>Дистрибуирана обрада података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Иако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првенствено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намењен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локалној</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аналитици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сваког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развија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алат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дистрибуирану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Пројекат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MotherDuck</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коришћење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-а и у cloud </a:t>
            </a:r>
            <a:r>
              <a:rPr lang="en-US" sz="1200" kern="1200" dirty="0" err="1" smtClean="0">
                <a:solidFill>
                  <a:schemeClr val="tx1"/>
                </a:solidFill>
                <a:effectLst/>
                <a:latin typeface="+mn-lt"/>
                <a:ea typeface="+mn-ea"/>
                <a:cs typeface="+mn-cs"/>
              </a:rPr>
              <a:t>окружењима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додатну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флексибилност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потребно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анализирати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више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различитих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извора</a:t>
            </a:r>
            <a:r>
              <a:rPr lang="en-US" sz="120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15</a:t>
            </a:fld>
            <a:endParaRPr lang="en-US"/>
          </a:p>
        </p:txBody>
      </p:sp>
    </p:spTree>
    <p:extLst>
      <p:ext uri="{BB962C8B-B14F-4D97-AF65-F5344CB8AC3E}">
        <p14:creationId xmlns:p14="http://schemas.microsoft.com/office/powerpoint/2010/main" val="33678643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sr-Latn-RS" sz="1200" kern="1200" dirty="0" smtClean="0">
                <a:solidFill>
                  <a:schemeClr val="tx1"/>
                </a:solidFill>
                <a:effectLst/>
                <a:latin typeface="+mn-lt"/>
                <a:ea typeface="+mn-ea"/>
                <a:cs typeface="+mn-cs"/>
              </a:rPr>
              <a:t>Edge computing </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ефикасан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директно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месту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прикупљају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паметни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бројачи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сензори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локална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добијање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резултата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смањује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потребу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слањем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количина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у cloud,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помаже</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уштеди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трошкова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преноса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обраде</a:t>
            </a:r>
            <a:r>
              <a:rPr lang="en-US" sz="1200" kern="1200" dirty="0" smtClean="0">
                <a:solidFill>
                  <a:schemeClr val="tx1"/>
                </a:solidFill>
                <a:effectLst/>
                <a:latin typeface="+mn-lt"/>
                <a:ea typeface="+mn-ea"/>
                <a:cs typeface="+mn-cs"/>
              </a:rPr>
              <a:t>.</a:t>
            </a:r>
            <a:r>
              <a:rPr lang="sr-Latn-RS" sz="1200" kern="1200" dirty="0" smtClean="0">
                <a:solidFill>
                  <a:schemeClr val="tx1"/>
                </a:solidFill>
                <a:effectLst/>
                <a:latin typeface="+mn-lt"/>
                <a:ea typeface="+mn-ea"/>
                <a:cs typeface="+mn-cs"/>
              </a:rPr>
              <a:t> [19</a:t>
            </a:r>
            <a:r>
              <a:rPr lang="en-US" sz="1200" kern="1200" dirty="0" smtClean="0">
                <a:solidFill>
                  <a:schemeClr val="tx1"/>
                </a:solidFill>
                <a:effectLst/>
                <a:latin typeface="+mn-lt"/>
                <a:ea typeface="+mn-ea"/>
                <a:cs typeface="+mn-cs"/>
              </a:rPr>
              <a:t>]</a:t>
            </a:r>
          </a:p>
          <a:p>
            <a:pPr lvl="0"/>
            <a:r>
              <a:rPr lang="sr-Cyrl-RS" sz="1200" kern="1200" dirty="0" smtClean="0">
                <a:solidFill>
                  <a:schemeClr val="tx1"/>
                </a:solidFill>
                <a:effectLst/>
                <a:latin typeface="+mn-lt"/>
                <a:ea typeface="+mn-ea"/>
                <a:cs typeface="+mn-cs"/>
              </a:rPr>
              <a:t>Анализа великих скупова података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веома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ефикасан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скупова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log </a:t>
            </a:r>
            <a:r>
              <a:rPr lang="sr-Cyrl-RS" sz="1200" kern="1200" dirty="0" smtClean="0">
                <a:solidFill>
                  <a:schemeClr val="tx1"/>
                </a:solidFill>
                <a:effectLst/>
                <a:latin typeface="+mn-lt"/>
                <a:ea typeface="+mn-ea"/>
                <a:cs typeface="+mn-cs"/>
              </a:rPr>
              <a:t>датотеке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без</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потребе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њиховим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премештањем</a:t>
            </a:r>
            <a:r>
              <a:rPr lang="en-US" sz="1200" kern="1200" dirty="0" smtClean="0">
                <a:solidFill>
                  <a:schemeClr val="tx1"/>
                </a:solidFill>
                <a:effectLst/>
                <a:latin typeface="+mn-lt"/>
                <a:ea typeface="+mn-ea"/>
                <a:cs typeface="+mn-cs"/>
              </a:rPr>
              <a:t> у cloud.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анализирају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директно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тамо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налазе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значајно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смањити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трошкове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време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обраде</a:t>
            </a:r>
            <a:r>
              <a:rPr lang="sr-Latn-RS" sz="1200" kern="1200" dirty="0" smtClean="0">
                <a:solidFill>
                  <a:schemeClr val="tx1"/>
                </a:solidFill>
                <a:effectLst/>
                <a:latin typeface="+mn-lt"/>
                <a:ea typeface="+mn-ea"/>
                <a:cs typeface="+mn-cs"/>
              </a:rPr>
              <a:t>. [18]</a:t>
            </a:r>
            <a:endParaRPr lang="en-US" sz="1200" kern="1200" dirty="0" smtClean="0">
              <a:solidFill>
                <a:schemeClr val="tx1"/>
              </a:solidFill>
              <a:effectLst/>
              <a:latin typeface="+mn-lt"/>
              <a:ea typeface="+mn-ea"/>
              <a:cs typeface="+mn-cs"/>
            </a:endParaRPr>
          </a:p>
          <a:p>
            <a:pPr lvl="0"/>
            <a:r>
              <a:rPr lang="sr-Latn-RS" sz="1200" kern="1200" dirty="0" smtClean="0">
                <a:solidFill>
                  <a:schemeClr val="tx1"/>
                </a:solidFill>
                <a:effectLst/>
                <a:latin typeface="+mn-lt"/>
                <a:ea typeface="+mn-ea"/>
                <a:cs typeface="+mn-cs"/>
              </a:rPr>
              <a:t>Data science </a:t>
            </a:r>
            <a:r>
              <a:rPr lang="sr-Cyrl-RS" sz="1200" kern="1200" dirty="0" smtClean="0">
                <a:solidFill>
                  <a:schemeClr val="tx1"/>
                </a:solidFill>
                <a:effectLst/>
                <a:latin typeface="+mn-lt"/>
                <a:ea typeface="+mn-ea"/>
                <a:cs typeface="+mn-cs"/>
              </a:rPr>
              <a:t>и машинско учење</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олакшавати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рад</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анализу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јер</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бржу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припрему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агрегацију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Због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своје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брзине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количина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погодан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базирају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машинском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учењу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садржаја</a:t>
            </a:r>
            <a:r>
              <a:rPr lang="sr-Latn-RS" sz="1200" kern="1200" dirty="0" smtClean="0">
                <a:solidFill>
                  <a:schemeClr val="tx1"/>
                </a:solidFill>
                <a:effectLst/>
                <a:latin typeface="+mn-lt"/>
                <a:ea typeface="+mn-ea"/>
                <a:cs typeface="+mn-cs"/>
              </a:rPr>
              <a:t>. [18]</a:t>
            </a:r>
            <a:endParaRPr lang="en-US" sz="1200" kern="1200" dirty="0" smtClean="0">
              <a:solidFill>
                <a:schemeClr val="tx1"/>
              </a:solidFill>
              <a:effectLst/>
              <a:latin typeface="+mn-lt"/>
              <a:ea typeface="+mn-ea"/>
              <a:cs typeface="+mn-cs"/>
            </a:endParaRPr>
          </a:p>
          <a:p>
            <a:pPr lvl="0"/>
            <a:r>
              <a:rPr lang="sr-Cyrl-RS" sz="1200" kern="1200" dirty="0" smtClean="0">
                <a:solidFill>
                  <a:schemeClr val="tx1"/>
                </a:solidFill>
                <a:effectLst/>
                <a:latin typeface="+mn-lt"/>
                <a:ea typeface="+mn-ea"/>
                <a:cs typeface="+mn-cs"/>
              </a:rPr>
              <a:t>Дистрибуирана анализа података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користити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расподељени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између</a:t>
            </a:r>
            <a:r>
              <a:rPr lang="en-US" sz="1200" kern="1200" dirty="0" smtClean="0">
                <a:solidFill>
                  <a:schemeClr val="tx1"/>
                </a:solidFill>
                <a:effectLst/>
                <a:latin typeface="+mn-lt"/>
                <a:ea typeface="+mn-ea"/>
                <a:cs typeface="+mn-cs"/>
              </a:rPr>
              <a:t> cloud-а, edge </a:t>
            </a:r>
            <a:r>
              <a:rPr lang="en-US" sz="1200" kern="1200" dirty="0" err="1" smtClean="0">
                <a:solidFill>
                  <a:schemeClr val="tx1"/>
                </a:solidFill>
                <a:effectLst/>
                <a:latin typeface="+mn-lt"/>
                <a:ea typeface="+mn-ea"/>
                <a:cs typeface="+mn-cs"/>
              </a:rPr>
              <a:t>мреже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локалних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уређаја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Пројекат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MotherDuck</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коришћење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-а у </a:t>
            </a:r>
            <a:r>
              <a:rPr lang="en-US" sz="1200" kern="1200" dirty="0" err="1" smtClean="0">
                <a:solidFill>
                  <a:schemeClr val="tx1"/>
                </a:solidFill>
                <a:effectLst/>
                <a:latin typeface="+mn-lt"/>
                <a:ea typeface="+mn-ea"/>
                <a:cs typeface="+mn-cs"/>
              </a:rPr>
              <a:t>оба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окружења</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тачније</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cloudu</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локално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ефикасну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различитим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нивоима</a:t>
            </a:r>
            <a:r>
              <a:rPr lang="en-US" sz="1200" kern="1200" dirty="0" smtClean="0">
                <a:solidFill>
                  <a:schemeClr val="tx1"/>
                </a:solidFill>
                <a:effectLst/>
                <a:latin typeface="+mn-lt"/>
                <a:ea typeface="+mn-ea"/>
                <a:cs typeface="+mn-cs"/>
              </a:rPr>
              <a:t>.</a:t>
            </a:r>
            <a:r>
              <a:rPr lang="sr-Latn-RS" sz="1200" kern="1200" dirty="0" smtClean="0">
                <a:solidFill>
                  <a:schemeClr val="tx1"/>
                </a:solidFill>
                <a:effectLst/>
                <a:latin typeface="+mn-lt"/>
                <a:ea typeface="+mn-ea"/>
                <a:cs typeface="+mn-cs"/>
              </a:rPr>
              <a:t> [18]</a:t>
            </a:r>
            <a:endParaRPr lang="en-US" sz="1200" kern="1200" dirty="0" smtClean="0">
              <a:solidFill>
                <a:schemeClr val="tx1"/>
              </a:solidFill>
              <a:effectLst/>
              <a:latin typeface="+mn-lt"/>
              <a:ea typeface="+mn-ea"/>
              <a:cs typeface="+mn-cs"/>
            </a:endParaRPr>
          </a:p>
          <a:p>
            <a:pPr lvl="0"/>
            <a:r>
              <a:rPr lang="sr-Cyrl-RS" sz="1200" kern="1200" dirty="0" smtClean="0">
                <a:solidFill>
                  <a:schemeClr val="tx1"/>
                </a:solidFill>
                <a:effectLst/>
                <a:latin typeface="+mn-lt"/>
                <a:ea typeface="+mn-ea"/>
                <a:cs typeface="+mn-cs"/>
              </a:rPr>
              <a:t>Трансформација и чување података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DuckDB</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коришћен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трансформацију</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припрему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него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обави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ефикасну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промену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назива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колона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типова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вредности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рад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угњежденим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документима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претварајући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их</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релационе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структуре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лакше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анализу</a:t>
            </a:r>
            <a:r>
              <a:rPr lang="sr-Latn-RS" sz="1200" kern="1200" dirty="0" smtClean="0">
                <a:solidFill>
                  <a:schemeClr val="tx1"/>
                </a:solidFill>
                <a:effectLst/>
                <a:latin typeface="+mn-lt"/>
                <a:ea typeface="+mn-ea"/>
                <a:cs typeface="+mn-cs"/>
              </a:rPr>
              <a:t>. [18]</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16</a:t>
            </a:fld>
            <a:endParaRPr lang="en-US"/>
          </a:p>
        </p:txBody>
      </p:sp>
    </p:spTree>
    <p:extLst>
      <p:ext uri="{BB962C8B-B14F-4D97-AF65-F5344CB8AC3E}">
        <p14:creationId xmlns:p14="http://schemas.microsoft.com/office/powerpoint/2010/main" val="3058232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Системи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информационо-филтрирајући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алати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помажу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пронађу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релевантне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информације</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великим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Главна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функција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генерисање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садржаја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преференцијама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Пример</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таквог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система</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нуди А</a:t>
            </a:r>
            <a:r>
              <a:rPr lang="en-US" sz="1200" kern="1200" dirty="0" err="1" smtClean="0">
                <a:solidFill>
                  <a:schemeClr val="tx1"/>
                </a:solidFill>
                <a:effectLst/>
                <a:latin typeface="+mn-lt"/>
                <a:ea typeface="+mn-ea"/>
                <a:cs typeface="+mn-cs"/>
              </a:rPr>
              <a:t>mazon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аутоматски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препоручује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базиране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предходним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куповинама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оценама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интеракцијом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производима</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Такође се систем за давање препорука може посматрати и као страшки алат за доношење одлука у системима који обрађују велику количину података.</a:t>
            </a:r>
            <a:endParaRPr lang="en-US" sz="1200" kern="1200" dirty="0" smtClean="0">
              <a:solidFill>
                <a:schemeClr val="tx1"/>
              </a:solidFill>
              <a:effectLst/>
              <a:latin typeface="+mn-lt"/>
              <a:ea typeface="+mn-ea"/>
              <a:cs typeface="+mn-cs"/>
            </a:endParaRPr>
          </a:p>
          <a:p>
            <a:r>
              <a:rPr lang="sr-Cyrl-R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Порастом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употребе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интернета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крајем</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деведесе</a:t>
            </a:r>
            <a:r>
              <a:rPr lang="en-US" sz="1200" kern="1200" dirty="0" err="1" smtClean="0">
                <a:solidFill>
                  <a:schemeClr val="tx1"/>
                </a:solidFill>
                <a:effectLst/>
                <a:latin typeface="+mn-lt"/>
                <a:ea typeface="+mn-ea"/>
                <a:cs typeface="+mn-cs"/>
              </a:rPr>
              <a:t>тих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година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креће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развој</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првих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сваки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други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пројекат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развоју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тако</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системи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нису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савршени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прости</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препоручивали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најпродаваније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Временом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схватили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таква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врста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доприноси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много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повећању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продаје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много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препоручују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њему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занимљиви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производи</a:t>
            </a:r>
            <a:r>
              <a:rPr lang="sr-Cyrl-RS"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а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глобално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занимљиви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производи</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4</a:t>
            </a:fld>
            <a:endParaRPr lang="en-US"/>
          </a:p>
        </p:txBody>
      </p:sp>
    </p:spTree>
    <p:extLst>
      <p:ext uri="{BB962C8B-B14F-4D97-AF65-F5344CB8AC3E}">
        <p14:creationId xmlns:p14="http://schemas.microsoft.com/office/powerpoint/2010/main" val="1694731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sr-Cyrl-RS" sz="1200" kern="1200" dirty="0" smtClean="0">
                <a:solidFill>
                  <a:schemeClr val="tx1"/>
                </a:solidFill>
                <a:effectLst/>
                <a:latin typeface="+mn-lt"/>
                <a:ea typeface="+mn-ea"/>
                <a:cs typeface="+mn-cs"/>
              </a:rPr>
              <a:t>Повећање продаје</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Kao </a:t>
            </a:r>
            <a:r>
              <a:rPr lang="sr-Cyrl-RS" sz="1200" kern="1200" dirty="0" smtClean="0">
                <a:solidFill>
                  <a:schemeClr val="tx1"/>
                </a:solidFill>
                <a:effectLst/>
                <a:latin typeface="+mn-lt"/>
                <a:ea typeface="+mn-ea"/>
                <a:cs typeface="+mn-cs"/>
              </a:rPr>
              <a:t>што је већ наглашено системи за давање препорука се креирају да би се повећала количина продаје производа</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Анализе и истраживања тржишта креирали су податак да коришћење квалитетних система за давање препорука повећава број купаца за чак 22,66%  [5]</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Такође постојећи купци могу докупити додатни производ ако систем препоручи производ за који предпоставља да ће се свидети кориснику</a:t>
            </a:r>
            <a:r>
              <a:rPr lang="en-US" sz="1200" kern="1200" dirty="0" smtClean="0">
                <a:solidFill>
                  <a:schemeClr val="tx1"/>
                </a:solidFill>
                <a:effectLst/>
                <a:latin typeface="+mn-lt"/>
                <a:ea typeface="+mn-ea"/>
                <a:cs typeface="+mn-cs"/>
              </a:rPr>
              <a:t>. [4]</a:t>
            </a:r>
          </a:p>
          <a:p>
            <a:endParaRPr lang="en-US" sz="1200" kern="1200" dirty="0" smtClean="0">
              <a:solidFill>
                <a:schemeClr val="tx1"/>
              </a:solidFill>
              <a:effectLst/>
              <a:latin typeface="+mn-lt"/>
              <a:ea typeface="+mn-ea"/>
              <a:cs typeface="+mn-cs"/>
            </a:endParaRPr>
          </a:p>
          <a:p>
            <a:pPr lvl="0"/>
            <a:r>
              <a:rPr lang="en-US" sz="1200" kern="1200" dirty="0" err="1" smtClean="0">
                <a:solidFill>
                  <a:schemeClr val="tx1"/>
                </a:solidFill>
                <a:effectLst/>
                <a:latin typeface="+mn-lt"/>
                <a:ea typeface="+mn-ea"/>
                <a:cs typeface="+mn-cs"/>
              </a:rPr>
              <a:t>Побољшање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искуства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лојалности</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Системи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давање препорука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доприносе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побољшању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искуства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тиме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скраћују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време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претраге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олакшавају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проналажење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жељених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прилагођене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преференцијама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само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повећавају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задовољство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већ</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подстичу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лојалност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јер</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враћају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платформе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боље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разумеју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њихове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потребе</a:t>
            </a:r>
            <a:r>
              <a:rPr lang="en-US" sz="1200" kern="1200" dirty="0" smtClean="0">
                <a:solidFill>
                  <a:schemeClr val="tx1"/>
                </a:solidFill>
                <a:effectLst/>
                <a:latin typeface="+mn-lt"/>
                <a:ea typeface="+mn-ea"/>
                <a:cs typeface="+mn-cs"/>
              </a:rPr>
              <a:t>.</a:t>
            </a:r>
            <a:r>
              <a:rPr lang="sr-Cyrl-RS" sz="1200" kern="1200" dirty="0" smtClean="0">
                <a:solidFill>
                  <a:schemeClr val="tx1"/>
                </a:solidFill>
                <a:effectLst/>
                <a:latin typeface="+mn-lt"/>
                <a:ea typeface="+mn-ea"/>
                <a:cs typeface="+mn-cs"/>
              </a:rPr>
              <a:t> Корисник ће пре изабрати платформу на којој ће брже и лакше задовољити своје  жеље. </a:t>
            </a:r>
            <a:r>
              <a:rPr lang="en-US" sz="1200" kern="1200" dirty="0" smtClean="0">
                <a:solidFill>
                  <a:schemeClr val="tx1"/>
                </a:solidFill>
                <a:effectLst/>
                <a:latin typeface="+mn-lt"/>
                <a:ea typeface="+mn-ea"/>
                <a:cs typeface="+mn-cs"/>
              </a:rPr>
              <a:t>[6]</a:t>
            </a:r>
          </a:p>
          <a:p>
            <a:endParaRPr lang="en-US" sz="1200" kern="1200" dirty="0" smtClean="0">
              <a:solidFill>
                <a:schemeClr val="tx1"/>
              </a:solidFill>
              <a:effectLst/>
              <a:latin typeface="+mn-lt"/>
              <a:ea typeface="+mn-ea"/>
              <a:cs typeface="+mn-cs"/>
            </a:endParaRPr>
          </a:p>
          <a:p>
            <a:pPr lvl="0"/>
            <a:r>
              <a:rPr lang="sr-Cyrl-RS" sz="1200" kern="1200" dirty="0" smtClean="0">
                <a:solidFill>
                  <a:schemeClr val="tx1"/>
                </a:solidFill>
                <a:effectLst/>
                <a:latin typeface="+mn-lt"/>
                <a:ea typeface="+mn-ea"/>
                <a:cs typeface="+mn-cs"/>
              </a:rPr>
              <a:t>Унапређење пословања и смањење трошкова компаније</a:t>
            </a:r>
            <a:endParaRPr lang="en-US" sz="1200" kern="1200" dirty="0" smtClean="0">
              <a:solidFill>
                <a:schemeClr val="tx1"/>
              </a:solidFill>
              <a:effectLst/>
              <a:latin typeface="+mn-lt"/>
              <a:ea typeface="+mn-ea"/>
              <a:cs typeface="+mn-cs"/>
            </a:endParaRPr>
          </a:p>
          <a:p>
            <a:r>
              <a:rPr lang="sr-Latn-RS" sz="1200" kern="1200" dirty="0" smtClean="0">
                <a:solidFill>
                  <a:schemeClr val="tx1"/>
                </a:solidFill>
                <a:effectLst/>
                <a:latin typeface="+mn-lt"/>
                <a:ea typeface="+mn-ea"/>
                <a:cs typeface="+mn-cs"/>
              </a:rPr>
              <a:t>Обзиром да се обрађују подаци о корисницима и њиховим преференцијама, компаније имају увид у производе које занимају већину корисника. Са тим знањем компаније знају у ком правцу треба да иде њихово пословање како би се продаја повећавала односно који тип производа требају више набављати и продавати а који мање. [5]</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5</a:t>
            </a:fld>
            <a:endParaRPr lang="en-US"/>
          </a:p>
        </p:txBody>
      </p:sp>
    </p:spTree>
    <p:extLst>
      <p:ext uri="{BB962C8B-B14F-4D97-AF65-F5344CB8AC3E}">
        <p14:creationId xmlns:p14="http://schemas.microsoft.com/office/powerpoint/2010/main" val="3649193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1. </a:t>
            </a:r>
            <a:r>
              <a:rPr lang="en-US" sz="1200" kern="1200" dirty="0" err="1" smtClean="0">
                <a:solidFill>
                  <a:schemeClr val="tx1"/>
                </a:solidFill>
                <a:effectLst/>
                <a:latin typeface="+mn-lt"/>
                <a:ea typeface="+mn-ea"/>
                <a:cs typeface="+mn-cs"/>
              </a:rPr>
              <a:t>Кола</a:t>
            </a:r>
            <a:r>
              <a:rPr lang="sr-Cyrl-RS" sz="1200" kern="1200" dirty="0" smtClean="0">
                <a:solidFill>
                  <a:schemeClr val="tx1"/>
                </a:solidFill>
                <a:effectLst/>
                <a:latin typeface="+mn-lt"/>
                <a:ea typeface="+mn-ea"/>
                <a:cs typeface="+mn-cs"/>
              </a:rPr>
              <a:t>боративно филтрирање </a:t>
            </a:r>
            <a:r>
              <a:rPr lang="en-US" sz="1200" kern="1200" dirty="0" smtClean="0">
                <a:solidFill>
                  <a:schemeClr val="tx1"/>
                </a:solidFill>
                <a:effectLst/>
                <a:latin typeface="+mn-lt"/>
                <a:ea typeface="+mn-ea"/>
                <a:cs typeface="+mn-cs"/>
              </a:rPr>
              <a:t>(</a:t>
            </a:r>
            <a:r>
              <a:rPr lang="sr-Cyrl-RS" sz="1200" kern="1200" dirty="0" smtClean="0">
                <a:solidFill>
                  <a:schemeClr val="tx1"/>
                </a:solidFill>
                <a:effectLst/>
                <a:latin typeface="+mn-lt"/>
                <a:ea typeface="+mn-ea"/>
                <a:cs typeface="+mn-cs"/>
              </a:rPr>
              <a:t>енгл. </a:t>
            </a:r>
            <a:r>
              <a:rPr lang="en-US" sz="1200" kern="1200" dirty="0" smtClean="0">
                <a:solidFill>
                  <a:schemeClr val="tx1"/>
                </a:solidFill>
                <a:effectLst/>
                <a:latin typeface="+mn-lt"/>
                <a:ea typeface="+mn-ea"/>
                <a:cs typeface="+mn-cs"/>
              </a:rPr>
              <a:t>Collaborative filtering)</a:t>
            </a:r>
          </a:p>
          <a:p>
            <a:r>
              <a:rPr lang="en-US" sz="1200" kern="1200" dirty="0" err="1" smtClean="0">
                <a:solidFill>
                  <a:schemeClr val="tx1"/>
                </a:solidFill>
                <a:effectLst/>
                <a:latin typeface="+mn-lt"/>
                <a:ea typeface="+mn-ea"/>
                <a:cs typeface="+mn-cs"/>
              </a:rPr>
              <a:t>Колаборативно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један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најранијих</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најчешће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коришћених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приступа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системима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Модел</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заснива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идеји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основу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преференција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понашања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генеришу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sr-Cyrl-RS" sz="1200" kern="1200" dirty="0" smtClean="0">
                <a:solidFill>
                  <a:schemeClr val="tx1"/>
                </a:solidFill>
                <a:effectLst/>
                <a:latin typeface="+mn-lt"/>
                <a:ea typeface="+mn-ea"/>
                <a:cs typeface="+mn-cs"/>
              </a:rPr>
              <a:t>.</a:t>
            </a:r>
          </a:p>
          <a:p>
            <a:endParaRPr lang="sr-Cyrl-R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2. </a:t>
            </a:r>
            <a:r>
              <a:rPr lang="sr-Cyrl-RS" sz="1200" kern="1200" dirty="0" smtClean="0">
                <a:solidFill>
                  <a:schemeClr val="tx1"/>
                </a:solidFill>
                <a:effectLst/>
                <a:latin typeface="+mn-lt"/>
                <a:ea typeface="+mn-ea"/>
                <a:cs typeface="+mn-cs"/>
              </a:rPr>
              <a:t>Филтрирање по садржају</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енгл. </a:t>
            </a:r>
            <a:r>
              <a:rPr lang="en-US" sz="1200" kern="1200" dirty="0" smtClean="0">
                <a:solidFill>
                  <a:schemeClr val="tx1"/>
                </a:solidFill>
                <a:effectLst/>
                <a:latin typeface="+mn-lt"/>
                <a:ea typeface="+mn-ea"/>
                <a:cs typeface="+mn-cs"/>
              </a:rPr>
              <a:t>Content-based Filtering)</a:t>
            </a:r>
          </a:p>
          <a:p>
            <a:r>
              <a:rPr lang="en-US" sz="1200" kern="1200" dirty="0" err="1" smtClean="0">
                <a:solidFill>
                  <a:schemeClr val="tx1"/>
                </a:solidFill>
                <a:effectLst/>
                <a:latin typeface="+mn-lt"/>
                <a:ea typeface="+mn-ea"/>
                <a:cs typeface="+mn-cs"/>
              </a:rPr>
              <a:t>Филтрирање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садржају</a:t>
            </a:r>
            <a:r>
              <a:rPr lang="sr-Cyrl-R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представља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анализира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историју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концетришући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имао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интеракцију</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виду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куповина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оцењивања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Проналази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анализираним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основу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сличности</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њиховим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карактеристикама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описима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атрибутима</a:t>
            </a:r>
            <a:r>
              <a:rPr lang="en-US" sz="1200" kern="1200" dirty="0" smtClean="0">
                <a:solidFill>
                  <a:schemeClr val="tx1"/>
                </a:solidFill>
                <a:effectLst/>
                <a:latin typeface="+mn-lt"/>
                <a:ea typeface="+mn-ea"/>
                <a:cs typeface="+mn-cs"/>
              </a:rPr>
              <a:t>. </a:t>
            </a:r>
            <a:endParaRPr lang="sr-Cyrl-RS" sz="1200" kern="1200" dirty="0" smtClean="0">
              <a:solidFill>
                <a:schemeClr val="tx1"/>
              </a:solidFill>
              <a:effectLst/>
              <a:latin typeface="+mn-lt"/>
              <a:ea typeface="+mn-ea"/>
              <a:cs typeface="+mn-cs"/>
            </a:endParaRPr>
          </a:p>
          <a:p>
            <a:endParaRPr lang="sr-Cyrl-RS" dirty="0" smtClean="0"/>
          </a:p>
          <a:p>
            <a:r>
              <a:rPr lang="en-US" sz="1200" kern="1200" dirty="0" smtClean="0">
                <a:solidFill>
                  <a:schemeClr val="tx1"/>
                </a:solidFill>
                <a:effectLst/>
                <a:latin typeface="+mn-lt"/>
                <a:ea typeface="+mn-ea"/>
                <a:cs typeface="+mn-cs"/>
              </a:rPr>
              <a:t>3. </a:t>
            </a:r>
            <a:r>
              <a:rPr lang="sr-Cyrl-RS" sz="1200" kern="1200" dirty="0" smtClean="0">
                <a:solidFill>
                  <a:schemeClr val="tx1"/>
                </a:solidFill>
                <a:effectLst/>
                <a:latin typeface="+mn-lt"/>
                <a:ea typeface="+mn-ea"/>
                <a:cs typeface="+mn-cs"/>
              </a:rPr>
              <a:t>Хибридне методе </a:t>
            </a:r>
            <a:r>
              <a:rPr lang="en-US" sz="1200" kern="1200" dirty="0" smtClean="0">
                <a:solidFill>
                  <a:schemeClr val="tx1"/>
                </a:solidFill>
                <a:effectLst/>
                <a:latin typeface="+mn-lt"/>
                <a:ea typeface="+mn-ea"/>
                <a:cs typeface="+mn-cs"/>
              </a:rPr>
              <a:t>(</a:t>
            </a:r>
            <a:r>
              <a:rPr lang="sr-Cyrl-RS" sz="1200" kern="1200" dirty="0" smtClean="0">
                <a:solidFill>
                  <a:schemeClr val="tx1"/>
                </a:solidFill>
                <a:effectLst/>
                <a:latin typeface="+mn-lt"/>
                <a:ea typeface="+mn-ea"/>
                <a:cs typeface="+mn-cs"/>
              </a:rPr>
              <a:t>енгл. </a:t>
            </a:r>
            <a:r>
              <a:rPr lang="en-US" sz="1200" kern="1200" dirty="0" smtClean="0">
                <a:solidFill>
                  <a:schemeClr val="tx1"/>
                </a:solidFill>
                <a:effectLst/>
                <a:latin typeface="+mn-lt"/>
                <a:ea typeface="+mn-ea"/>
                <a:cs typeface="+mn-cs"/>
              </a:rPr>
              <a:t>hybrid methods)</a:t>
            </a:r>
          </a:p>
          <a:p>
            <a:r>
              <a:rPr lang="en-US" sz="1200" kern="1200" dirty="0" err="1" smtClean="0">
                <a:solidFill>
                  <a:schemeClr val="tx1"/>
                </a:solidFill>
                <a:effectLst/>
                <a:latin typeface="+mn-lt"/>
                <a:ea typeface="+mn-ea"/>
                <a:cs typeface="+mn-cs"/>
              </a:rPr>
              <a:t>Хибридне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методе</a:t>
            </a:r>
            <a:r>
              <a:rPr lang="sr-Cyrl-R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настале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комбинација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предходних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Комбиновањем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метода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добијају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прецизније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повећава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задовољство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крајњих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Такође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хибридним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методама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смањују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недостаци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појединачних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метода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комбинују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предности</a:t>
            </a:r>
            <a:r>
              <a:rPr lang="en-US" sz="120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6</a:t>
            </a:fld>
            <a:endParaRPr lang="en-US"/>
          </a:p>
        </p:txBody>
      </p:sp>
    </p:spTree>
    <p:extLst>
      <p:ext uri="{BB962C8B-B14F-4D97-AF65-F5344CB8AC3E}">
        <p14:creationId xmlns:p14="http://schemas.microsoft.com/office/powerpoint/2010/main" val="2191068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Cyrl-RS" sz="1200" kern="1200" dirty="0" smtClean="0">
                <a:solidFill>
                  <a:schemeClr val="tx1"/>
                </a:solidFill>
                <a:effectLst/>
                <a:latin typeface="+mn-lt"/>
                <a:ea typeface="+mn-ea"/>
                <a:cs typeface="+mn-cs"/>
              </a:rPr>
              <a:t>Колаборативно филтрирање је један од најранијих и најчешће коришћених приступа у системима за препоруке. Модел се заснива на идеји да се на основу корисничких преференција и понашања генеришу препоруке. </a:t>
            </a:r>
            <a:br>
              <a:rPr lang="sr-Cyrl-R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Главна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идеја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колаборативног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складиштење</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анализа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о </a:t>
            </a:r>
            <a:r>
              <a:rPr lang="en-US" sz="1200" kern="1200" dirty="0" err="1" smtClean="0">
                <a:solidFill>
                  <a:schemeClr val="tx1"/>
                </a:solidFill>
                <a:effectLst/>
                <a:latin typeface="+mn-lt"/>
                <a:ea typeface="+mn-ea"/>
                <a:cs typeface="+mn-cs"/>
              </a:rPr>
              <a:t>оценама</a:t>
            </a:r>
            <a:r>
              <a:rPr lang="en-US" sz="1200" kern="1200" dirty="0" smtClean="0">
                <a:solidFill>
                  <a:schemeClr val="tx1"/>
                </a:solidFill>
                <a:effectLst/>
                <a:latin typeface="+mn-lt"/>
                <a:ea typeface="+mn-ea"/>
                <a:cs typeface="+mn-cs"/>
              </a:rPr>
              <a:t> и </a:t>
            </a:r>
            <a:r>
              <a:rPr lang="sr-Cyrl-RS" sz="1200" kern="1200" dirty="0" smtClean="0">
                <a:solidFill>
                  <a:schemeClr val="tx1"/>
                </a:solidFill>
                <a:effectLst/>
                <a:latin typeface="+mn-lt"/>
                <a:ea typeface="+mn-ea"/>
                <a:cs typeface="+mn-cs"/>
              </a:rPr>
              <a:t>куповинама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пронађе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интересовањима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онима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већ</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показао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интересовање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основу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информација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генеришу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одговарају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специфичним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потребама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преференцијама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[3]</a:t>
            </a:r>
          </a:p>
          <a:p>
            <a:r>
              <a:rPr lang="en-US" sz="1200" kern="1200" dirty="0" err="1" smtClean="0">
                <a:solidFill>
                  <a:schemeClr val="tx1"/>
                </a:solidFill>
                <a:effectLst/>
                <a:latin typeface="+mn-lt"/>
                <a:ea typeface="+mn-ea"/>
                <a:cs typeface="+mn-cs"/>
              </a:rPr>
              <a:t>Колаборативно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развијено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почетком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деведесетих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година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брзо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постало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стандард</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системима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a:t>
            </a:r>
            <a:endParaRPr lang="sr-Cyrl-RS" sz="1200" kern="1200" dirty="0" smtClean="0">
              <a:solidFill>
                <a:schemeClr val="tx1"/>
              </a:solidFill>
              <a:effectLst/>
              <a:latin typeface="+mn-lt"/>
              <a:ea typeface="+mn-ea"/>
              <a:cs typeface="+mn-cs"/>
            </a:endParaRPr>
          </a:p>
          <a:p>
            <a:endParaRPr lang="sr-Cyrl-RS" sz="1200" kern="1200" dirty="0" smtClean="0">
              <a:solidFill>
                <a:schemeClr val="tx1"/>
              </a:solidFill>
              <a:effectLst/>
              <a:latin typeface="+mn-lt"/>
              <a:ea typeface="+mn-ea"/>
              <a:cs typeface="+mn-cs"/>
            </a:endParaRPr>
          </a:p>
          <a:p>
            <a:r>
              <a:rPr lang="sr-Cyrl-RS" sz="1200" kern="1200" dirty="0" smtClean="0">
                <a:solidFill>
                  <a:schemeClr val="tx1"/>
                </a:solidFill>
                <a:effectLst/>
                <a:latin typeface="+mn-lt"/>
                <a:ea typeface="+mn-ea"/>
                <a:cs typeface="+mn-cs"/>
              </a:rPr>
              <a:t>Колаборативно филтрирање (слика 1) се може поделити на два приступа: базиран на меморији (memory-based) и базиран на моделу (model-based). </a:t>
            </a:r>
          </a:p>
          <a:p>
            <a:r>
              <a:rPr lang="sr-Cyrl-RS" sz="1200" kern="1200" dirty="0" smtClean="0">
                <a:solidFill>
                  <a:schemeClr val="tx1"/>
                </a:solidFill>
                <a:effectLst/>
                <a:latin typeface="+mn-lt"/>
                <a:ea typeface="+mn-ea"/>
                <a:cs typeface="+mn-cs"/>
              </a:rPr>
              <a:t>Колаборативно филтрирање базирано на меморији је метод који примењује различите алгоритме над подацима које систем поседује о корисничкој историји, док с друге стране колаборативно филтрирање базирано на моделу је приступ који користи машинско учење за креирање модела који предвиђају преференције корисника. </a:t>
            </a:r>
          </a:p>
          <a:p>
            <a:r>
              <a:rPr lang="sr-Cyrl-RS" sz="1200" kern="1200" dirty="0" smtClean="0">
                <a:solidFill>
                  <a:schemeClr val="tx1"/>
                </a:solidFill>
                <a:effectLst/>
                <a:latin typeface="+mn-lt"/>
                <a:ea typeface="+mn-ea"/>
                <a:cs typeface="+mn-cs"/>
              </a:rPr>
              <a:t>Постоје две врсте memory-based колаборативног филтрирања колаборотивно филтрирање на основу корисника (енгл. user-based filtering) и колаборативно филтрирање на основу производа (енгл. content-based filtering).</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sr-Cyrl-RS" sz="1200" kern="1200" dirty="0" smtClean="0">
                <a:solidFill>
                  <a:schemeClr val="tx1"/>
                </a:solidFill>
                <a:effectLst/>
                <a:latin typeface="+mn-lt"/>
                <a:ea typeface="+mn-ea"/>
                <a:cs typeface="+mn-cs"/>
              </a:rPr>
              <a:t>Метрике</a:t>
            </a:r>
            <a:r>
              <a:rPr lang="sr-Cyrl-RS" sz="1200" kern="1200" baseline="0" dirty="0" smtClean="0">
                <a:solidFill>
                  <a:schemeClr val="tx1"/>
                </a:solidFill>
                <a:effectLst/>
                <a:latin typeface="+mn-lt"/>
                <a:ea typeface="+mn-ea"/>
                <a:cs typeface="+mn-cs"/>
              </a:rPr>
              <a:t> које се користе у речунању сличности су:</a:t>
            </a:r>
          </a:p>
          <a:p>
            <a:r>
              <a:rPr lang="sr-Cyrl-RS" sz="1200" kern="1200" baseline="0" dirty="0" smtClean="0">
                <a:solidFill>
                  <a:schemeClr val="tx1"/>
                </a:solidFill>
                <a:effectLst/>
                <a:latin typeface="+mn-lt"/>
                <a:ea typeface="+mn-ea"/>
                <a:cs typeface="+mn-cs"/>
              </a:rPr>
              <a:t>Косинусна сличност </a:t>
            </a:r>
          </a:p>
          <a:p>
            <a:r>
              <a:rPr lang="sr-Cyrl-RS" sz="1200" kern="1200" baseline="0" dirty="0" smtClean="0">
                <a:solidFill>
                  <a:schemeClr val="tx1"/>
                </a:solidFill>
                <a:effectLst/>
                <a:latin typeface="+mn-lt"/>
                <a:ea typeface="+mn-ea"/>
                <a:cs typeface="+mn-cs"/>
              </a:rPr>
              <a:t>Пеарсонов коефицијент корелације</a:t>
            </a:r>
          </a:p>
          <a:p>
            <a:r>
              <a:rPr lang="sr-Cyrl-RS" sz="1200" kern="1200" baseline="0" dirty="0" smtClean="0">
                <a:solidFill>
                  <a:schemeClr val="tx1"/>
                </a:solidFill>
                <a:effectLst/>
                <a:latin typeface="+mn-lt"/>
                <a:ea typeface="+mn-ea"/>
                <a:cs typeface="+mn-cs"/>
              </a:rPr>
              <a:t>Јак</a:t>
            </a:r>
            <a:r>
              <a:rPr lang="en-US" sz="1200" kern="1200" baseline="0" dirty="0" smtClean="0">
                <a:solidFill>
                  <a:schemeClr val="tx1"/>
                </a:solidFill>
                <a:effectLst/>
                <a:latin typeface="+mn-lt"/>
                <a:ea typeface="+mn-ea"/>
                <a:cs typeface="+mn-cs"/>
              </a:rPr>
              <a:t>a</a:t>
            </a:r>
            <a:r>
              <a:rPr lang="sr-Cyrl-RS" sz="1200" kern="1200" baseline="0" dirty="0" smtClean="0">
                <a:solidFill>
                  <a:schemeClr val="tx1"/>
                </a:solidFill>
                <a:effectLst/>
                <a:latin typeface="+mn-lt"/>
                <a:ea typeface="+mn-ea"/>
                <a:cs typeface="+mn-cs"/>
              </a:rPr>
              <a:t>рдов коефицијент</a:t>
            </a:r>
            <a:r>
              <a:rPr lang="en-US" sz="1200" kern="1200" baseline="0" dirty="0" smtClean="0">
                <a:solidFill>
                  <a:schemeClr val="tx1"/>
                </a:solidFill>
                <a:effectLst/>
                <a:latin typeface="+mn-lt"/>
                <a:ea typeface="+mn-ea"/>
                <a:cs typeface="+mn-cs"/>
              </a:rPr>
              <a:t> </a:t>
            </a:r>
            <a:r>
              <a:rPr lang="sr-Cyrl-RS" sz="1200" kern="1200" baseline="0" dirty="0" smtClean="0">
                <a:solidFill>
                  <a:schemeClr val="tx1"/>
                </a:solidFill>
                <a:effectLst/>
                <a:latin typeface="+mn-lt"/>
                <a:ea typeface="+mn-ea"/>
                <a:cs typeface="+mn-cs"/>
              </a:rPr>
              <a:t>сличности</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26BF383-4AB6-46BD-B464-B0796CB02FA6}" type="slidenum">
              <a:rPr lang="en-US" smtClean="0"/>
              <a:t>7</a:t>
            </a:fld>
            <a:endParaRPr lang="en-US"/>
          </a:p>
        </p:txBody>
      </p:sp>
    </p:spTree>
    <p:extLst>
      <p:ext uri="{BB962C8B-B14F-4D97-AF65-F5344CB8AC3E}">
        <p14:creationId xmlns:p14="http://schemas.microsoft.com/office/powerpoint/2010/main" val="3649544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метода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базира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идеји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генеришу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основу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међу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Главна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сврха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приступа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идентификује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интересовањима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предвидело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тренутни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могао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воли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основу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преференција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њему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p>
          <a:p>
            <a:r>
              <a:rPr lang="en-US" sz="1200" kern="1200" dirty="0" err="1" smtClean="0">
                <a:solidFill>
                  <a:schemeClr val="tx1"/>
                </a:solidFill>
                <a:effectLst/>
                <a:latin typeface="+mn-lt"/>
                <a:ea typeface="+mn-ea"/>
                <a:cs typeface="+mn-cs"/>
              </a:rPr>
              <a:t>Кориснички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профил</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основа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његов</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профил</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упоређује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профилима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других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пронашли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суседи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имали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преференције</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прошлости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основу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слични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различитим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процени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тренутни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могао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воли</a:t>
            </a:r>
            <a:r>
              <a:rPr lang="en-US" sz="1200" kern="1200" dirty="0" smtClean="0">
                <a:solidFill>
                  <a:schemeClr val="tx1"/>
                </a:solidFill>
                <a:effectLst/>
                <a:latin typeface="+mn-lt"/>
                <a:ea typeface="+mn-ea"/>
                <a:cs typeface="+mn-cs"/>
              </a:rPr>
              <a:t>, а </a:t>
            </a:r>
            <a:r>
              <a:rPr lang="en-US" sz="1200" kern="1200" dirty="0" err="1" smtClean="0">
                <a:solidFill>
                  <a:schemeClr val="tx1"/>
                </a:solidFill>
                <a:effectLst/>
                <a:latin typeface="+mn-lt"/>
                <a:ea typeface="+mn-ea"/>
                <a:cs typeface="+mn-cs"/>
              </a:rPr>
              <a:t>које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још</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видео</a:t>
            </a:r>
            <a:r>
              <a:rPr lang="en-US" sz="120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8</a:t>
            </a:fld>
            <a:endParaRPr lang="en-US"/>
          </a:p>
        </p:txBody>
      </p:sp>
    </p:spTree>
    <p:extLst>
      <p:ext uri="{BB962C8B-B14F-4D97-AF65-F5344CB8AC3E}">
        <p14:creationId xmlns:p14="http://schemas.microsoft.com/office/powerpoint/2010/main" val="1337820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Item-based collaborative filtering </a:t>
            </a:r>
            <a:r>
              <a:rPr lang="ru-RU" sz="1200" b="0" i="0" kern="1200" dirty="0" smtClean="0">
                <a:solidFill>
                  <a:schemeClr val="tx1"/>
                </a:solidFill>
                <a:effectLst/>
                <a:latin typeface="+mn-lt"/>
                <a:ea typeface="+mn-ea"/>
                <a:cs typeface="+mn-cs"/>
              </a:rPr>
              <a:t>препоручује производе на основу сличности између производа. Систем анализира које су производе корисници куповали или оцењивали слично и користи те податке да предложи сличне производе другима. Фокус је на односима међу артиклима, не корисницима.</a:t>
            </a:r>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9</a:t>
            </a:fld>
            <a:endParaRPr lang="en-US"/>
          </a:p>
        </p:txBody>
      </p:sp>
    </p:spTree>
    <p:extLst>
      <p:ext uri="{BB962C8B-B14F-4D97-AF65-F5344CB8AC3E}">
        <p14:creationId xmlns:p14="http://schemas.microsoft.com/office/powerpoint/2010/main" val="4733060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sr-Cyrl-RS" sz="1200" kern="1200" dirty="0" smtClean="0">
                <a:solidFill>
                  <a:schemeClr val="tx1"/>
                </a:solidFill>
                <a:effectLst/>
                <a:latin typeface="+mn-lt"/>
                <a:ea typeface="+mn-ea"/>
                <a:cs typeface="+mn-cs"/>
              </a:rPr>
              <a:t>Проблем хладног старта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Проблем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хладног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старта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јавља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генерише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ефикасне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због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недостатка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Овај</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нарочито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изражен</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нових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нових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довољно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информација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корисничких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преференција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оцена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одговарајуће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Постоји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неколико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начина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пребродили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a:t>
            </a:r>
            <a:r>
              <a:rPr lang="sr-Cyrl-RS" sz="1200" kern="1200" dirty="0" smtClean="0">
                <a:solidFill>
                  <a:schemeClr val="tx1"/>
                </a:solidFill>
                <a:effectLst/>
                <a:latin typeface="+mn-lt"/>
                <a:ea typeface="+mn-ea"/>
                <a:cs typeface="+mn-cs"/>
              </a:rPr>
              <a:t>и</a:t>
            </a:r>
            <a:r>
              <a:rPr lang="en-US" sz="1200" kern="1200" dirty="0" smtClean="0">
                <a:solidFill>
                  <a:schemeClr val="tx1"/>
                </a:solidFill>
                <a:effectLst/>
                <a:latin typeface="+mn-lt"/>
                <a:ea typeface="+mn-ea"/>
                <a:cs typeface="+mn-cs"/>
              </a:rPr>
              <a:t>: </a:t>
            </a:r>
          </a:p>
          <a:p>
            <a:pPr lvl="0"/>
            <a:r>
              <a:rPr lang="en-US" sz="1200" kern="1200" dirty="0" err="1" smtClean="0">
                <a:solidFill>
                  <a:schemeClr val="tx1"/>
                </a:solidFill>
                <a:effectLst/>
                <a:latin typeface="+mn-lt"/>
                <a:ea typeface="+mn-ea"/>
                <a:cs typeface="+mn-cs"/>
              </a:rPr>
              <a:t>Једно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решења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приликом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регистрације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тражи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унесе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одређене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преференције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имао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довољно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основу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понуди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одговарајуће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a:t>
            </a:r>
          </a:p>
          <a:p>
            <a:pPr lvl="0"/>
            <a:r>
              <a:rPr lang="en-US" sz="1200" kern="1200" dirty="0" err="1" smtClean="0">
                <a:solidFill>
                  <a:schemeClr val="tx1"/>
                </a:solidFill>
                <a:effectLst/>
                <a:latin typeface="+mn-lt"/>
                <a:ea typeface="+mn-ea"/>
                <a:cs typeface="+mn-cs"/>
              </a:rPr>
              <a:t>Прикупљање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демографских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године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пол</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интересовања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помоћи</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давању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одговарајућих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почетним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фазама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коришћења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система</a:t>
            </a:r>
            <a:r>
              <a:rPr lang="en-US" sz="1200" kern="1200" dirty="0" smtClean="0">
                <a:solidFill>
                  <a:schemeClr val="tx1"/>
                </a:solidFill>
                <a:effectLst/>
                <a:latin typeface="+mn-lt"/>
                <a:ea typeface="+mn-ea"/>
                <a:cs typeface="+mn-cs"/>
              </a:rPr>
              <a:t>. </a:t>
            </a:r>
          </a:p>
          <a:p>
            <a:pPr lvl="0"/>
            <a:r>
              <a:rPr lang="en-US" sz="1200" kern="1200" dirty="0" err="1" smtClean="0">
                <a:solidFill>
                  <a:schemeClr val="tx1"/>
                </a:solidFill>
                <a:effectLst/>
                <a:latin typeface="+mn-lt"/>
                <a:ea typeface="+mn-ea"/>
                <a:cs typeface="+mn-cs"/>
              </a:rPr>
              <a:t>Пробем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реткости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Проблем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реткости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јавља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активни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само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број</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великим</a:t>
            </a:r>
            <a:r>
              <a:rPr lang="en-US" sz="1200" kern="1200" dirty="0" smtClean="0">
                <a:solidFill>
                  <a:schemeClr val="tx1"/>
                </a:solidFill>
                <a:effectLst/>
                <a:latin typeface="+mn-lt"/>
                <a:ea typeface="+mn-ea"/>
                <a:cs typeface="+mn-cs"/>
              </a:rPr>
              <a:t> е-commerce </a:t>
            </a:r>
            <a:r>
              <a:rPr lang="en-US" sz="1200" kern="1200" dirty="0" err="1" smtClean="0">
                <a:solidFill>
                  <a:schemeClr val="tx1"/>
                </a:solidFill>
                <a:effectLst/>
                <a:latin typeface="+mn-lt"/>
                <a:ea typeface="+mn-ea"/>
                <a:cs typeface="+mn-cs"/>
              </a:rPr>
              <a:t>системима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обично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оцењују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само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мали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проценат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систем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давати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неквалитетне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услед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недостатка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Неке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од</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техника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превазилажење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укључују</a:t>
            </a:r>
            <a:r>
              <a:rPr lang="en-US" sz="1200" kern="1200" dirty="0" smtClean="0">
                <a:solidFill>
                  <a:schemeClr val="tx1"/>
                </a:solidFill>
                <a:effectLst/>
                <a:latin typeface="+mn-lt"/>
                <a:ea typeface="+mn-ea"/>
                <a:cs typeface="+mn-cs"/>
              </a:rPr>
              <a:t> :</a:t>
            </a:r>
          </a:p>
          <a:p>
            <a:pPr lvl="0"/>
            <a:r>
              <a:rPr lang="en-US" sz="1200" kern="1200" dirty="0" err="1" smtClean="0">
                <a:solidFill>
                  <a:schemeClr val="tx1"/>
                </a:solidFill>
                <a:effectLst/>
                <a:latin typeface="+mn-lt"/>
                <a:ea typeface="+mn-ea"/>
                <a:cs typeface="+mn-cs"/>
              </a:rPr>
              <a:t>Демографско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филтрирање</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коришћење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информација</a:t>
            </a:r>
            <a:r>
              <a:rPr lang="en-US" sz="1200" kern="1200" dirty="0" smtClean="0">
                <a:solidFill>
                  <a:schemeClr val="tx1"/>
                </a:solidFill>
                <a:effectLst/>
                <a:latin typeface="+mn-lt"/>
                <a:ea typeface="+mn-ea"/>
                <a:cs typeface="+mn-cs"/>
              </a:rPr>
              <a:t> о </a:t>
            </a:r>
            <a:r>
              <a:rPr lang="en-US" sz="1200" kern="1200" dirty="0" err="1" smtClean="0">
                <a:solidFill>
                  <a:schemeClr val="tx1"/>
                </a:solidFill>
                <a:effectLst/>
                <a:latin typeface="+mn-lt"/>
                <a:ea typeface="+mn-ea"/>
                <a:cs typeface="+mn-cs"/>
              </a:rPr>
              <a:t>корисницима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што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старост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пол</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интересовања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употпунили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подаци</a:t>
            </a:r>
            <a:r>
              <a:rPr lang="en-US" sz="1200" kern="1200" dirty="0" smtClean="0">
                <a:solidFill>
                  <a:schemeClr val="tx1"/>
                </a:solidFill>
                <a:effectLst/>
                <a:latin typeface="+mn-lt"/>
                <a:ea typeface="+mn-ea"/>
                <a:cs typeface="+mn-cs"/>
              </a:rPr>
              <a:t>.</a:t>
            </a:r>
          </a:p>
          <a:p>
            <a:pPr lvl="0"/>
            <a:r>
              <a:rPr lang="en-US" sz="1200" kern="1200" dirty="0" smtClean="0">
                <a:solidFill>
                  <a:schemeClr val="tx1"/>
                </a:solidFill>
                <a:effectLst/>
                <a:latin typeface="+mn-lt"/>
                <a:ea typeface="+mn-ea"/>
                <a:cs typeface="+mn-cs"/>
              </a:rPr>
              <a:t>Singular Value Decomposition (SVD) – </a:t>
            </a:r>
            <a:r>
              <a:rPr lang="en-US" sz="1200" kern="1200" dirty="0" err="1" smtClean="0">
                <a:solidFill>
                  <a:schemeClr val="tx1"/>
                </a:solidFill>
                <a:effectLst/>
                <a:latin typeface="+mn-lt"/>
                <a:ea typeface="+mn-ea"/>
                <a:cs typeface="+mn-cs"/>
              </a:rPr>
              <a:t>техника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смањења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димензионалности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боље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коришћење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доступних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случају</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малог броја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оцена</a:t>
            </a:r>
            <a:r>
              <a:rPr lang="en-US" sz="1200" kern="1200" dirty="0" smtClean="0">
                <a:solidFill>
                  <a:schemeClr val="tx1"/>
                </a:solidFill>
                <a:effectLst/>
                <a:latin typeface="+mn-lt"/>
                <a:ea typeface="+mn-ea"/>
                <a:cs typeface="+mn-cs"/>
              </a:rPr>
              <a:t>.</a:t>
            </a:r>
          </a:p>
          <a:p>
            <a:pPr lvl="0"/>
            <a:r>
              <a:rPr lang="en-US" sz="1200" kern="1200" dirty="0" smtClean="0">
                <a:solidFill>
                  <a:schemeClr val="tx1"/>
                </a:solidFill>
                <a:effectLst/>
                <a:latin typeface="+mn-lt"/>
                <a:ea typeface="+mn-ea"/>
                <a:cs typeface="+mn-cs"/>
              </a:rPr>
              <a:t>Model-based </a:t>
            </a:r>
            <a:r>
              <a:rPr lang="en-US" sz="1200" kern="1200" dirty="0" err="1" smtClean="0">
                <a:solidFill>
                  <a:schemeClr val="tx1"/>
                </a:solidFill>
                <a:effectLst/>
                <a:latin typeface="+mn-lt"/>
                <a:ea typeface="+mn-ea"/>
                <a:cs typeface="+mn-cs"/>
              </a:rPr>
              <a:t>технике</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алгоритми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који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користе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моделе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попут</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кластеровања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груписање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или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ради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генерисања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прецизнијих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чак</a:t>
            </a:r>
            <a:r>
              <a:rPr lang="en-US" sz="1200" kern="1200" dirty="0" smtClean="0">
                <a:solidFill>
                  <a:schemeClr val="tx1"/>
                </a:solidFill>
                <a:effectLst/>
                <a:latin typeface="+mn-lt"/>
                <a:ea typeface="+mn-ea"/>
                <a:cs typeface="+mn-cs"/>
              </a:rPr>
              <a:t> и у </a:t>
            </a:r>
            <a:r>
              <a:rPr lang="en-US" sz="1200" kern="1200" dirty="0" err="1" smtClean="0">
                <a:solidFill>
                  <a:schemeClr val="tx1"/>
                </a:solidFill>
                <a:effectLst/>
                <a:latin typeface="+mn-lt"/>
                <a:ea typeface="+mn-ea"/>
                <a:cs typeface="+mn-cs"/>
              </a:rPr>
              <a:t>условима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ретких</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p>
          <a:p>
            <a:pPr lvl="0"/>
            <a:r>
              <a:rPr lang="sr-Cyrl-RS" sz="1200" kern="1200" dirty="0" smtClean="0">
                <a:solidFill>
                  <a:schemeClr val="tx1"/>
                </a:solidFill>
                <a:effectLst/>
                <a:latin typeface="+mn-lt"/>
                <a:ea typeface="+mn-ea"/>
                <a:cs typeface="+mn-cs"/>
              </a:rPr>
              <a:t>Проблем скалабилности</a:t>
            </a:r>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sr-Cyrl-RS" sz="1200" kern="1200" dirty="0" smtClean="0">
                <a:solidFill>
                  <a:schemeClr val="tx1"/>
                </a:solidFill>
                <a:effectLst/>
                <a:latin typeface="+mn-lt"/>
                <a:ea typeface="+mn-ea"/>
                <a:cs typeface="+mn-cs"/>
              </a:rPr>
              <a:t>по</a:t>
            </a:r>
            <a:r>
              <a:rPr lang="en-US" sz="1200" kern="1200" dirty="0" err="1" smtClean="0">
                <a:solidFill>
                  <a:schemeClr val="tx1"/>
                </a:solidFill>
                <a:effectLst/>
                <a:latin typeface="+mn-lt"/>
                <a:ea typeface="+mn-ea"/>
                <a:cs typeface="+mn-cs"/>
              </a:rPr>
              <a:t>растом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броја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долази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скалабилности</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системима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бројem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корисника</a:t>
            </a:r>
            <a:r>
              <a:rPr lang="en-US" sz="1200" kern="1200" dirty="0" smtClean="0">
                <a:solidFill>
                  <a:schemeClr val="tx1"/>
                </a:solidFill>
                <a:effectLst/>
                <a:latin typeface="+mn-lt"/>
                <a:ea typeface="+mn-ea"/>
                <a:cs typeface="+mn-cs"/>
              </a:rPr>
              <a:t> и </a:t>
            </a:r>
            <a:r>
              <a:rPr lang="en-US" sz="1200" kern="1200" dirty="0" err="1" smtClean="0">
                <a:solidFill>
                  <a:schemeClr val="tx1"/>
                </a:solidFill>
                <a:effectLst/>
                <a:latin typeface="+mn-lt"/>
                <a:ea typeface="+mn-ea"/>
                <a:cs typeface="+mn-cs"/>
              </a:rPr>
              <a:t>производа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генерисање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препорука</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реалном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времену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постаје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тешко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због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потребе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обрадом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велике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количине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самим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тим</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алгоритми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спори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Два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уобичајена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приступа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решавање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овог</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проблема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су</a:t>
            </a:r>
            <a:r>
              <a:rPr lang="en-US" sz="1200" kern="1200" dirty="0" smtClean="0">
                <a:solidFill>
                  <a:schemeClr val="tx1"/>
                </a:solidFill>
                <a:effectLst/>
                <a:latin typeface="+mn-lt"/>
                <a:ea typeface="+mn-ea"/>
                <a:cs typeface="+mn-cs"/>
              </a:rPr>
              <a:t>:</a:t>
            </a:r>
          </a:p>
          <a:p>
            <a:pPr lvl="0"/>
            <a:r>
              <a:rPr lang="en-US" sz="1200" kern="1200" dirty="0" err="1" smtClean="0">
                <a:solidFill>
                  <a:schemeClr val="tx1"/>
                </a:solidFill>
                <a:effectLst/>
                <a:latin typeface="+mn-lt"/>
                <a:ea typeface="+mn-ea"/>
                <a:cs typeface="+mn-cs"/>
              </a:rPr>
              <a:t>Смањење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димензионалности</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методе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попут</a:t>
            </a:r>
            <a:r>
              <a:rPr lang="en-US" sz="1200" kern="1200" dirty="0" smtClean="0">
                <a:solidFill>
                  <a:schemeClr val="tx1"/>
                </a:solidFill>
                <a:effectLst/>
                <a:latin typeface="+mn-lt"/>
                <a:ea typeface="+mn-ea"/>
                <a:cs typeface="+mn-cs"/>
              </a:rPr>
              <a:t> SVD </a:t>
            </a:r>
            <a:r>
              <a:rPr lang="en-US" sz="1200" kern="1200" dirty="0" err="1" smtClean="0">
                <a:solidFill>
                  <a:schemeClr val="tx1"/>
                </a:solidFill>
                <a:effectLst/>
                <a:latin typeface="+mn-lt"/>
                <a:ea typeface="+mn-ea"/>
                <a:cs typeface="+mn-cs"/>
              </a:rPr>
              <a:t>могу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користити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смањење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комплексности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омогућавајући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бржу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обраду</a:t>
            </a:r>
            <a:r>
              <a:rPr lang="en-US" sz="1200" kern="1200" dirty="0" smtClean="0">
                <a:solidFill>
                  <a:schemeClr val="tx1"/>
                </a:solidFill>
                <a:effectLst/>
                <a:latin typeface="+mn-lt"/>
                <a:ea typeface="+mn-ea"/>
                <a:cs typeface="+mn-cs"/>
              </a:rPr>
              <a:t>.</a:t>
            </a:r>
          </a:p>
          <a:p>
            <a:pPr lvl="0"/>
            <a:r>
              <a:rPr lang="en-US" sz="1200" kern="1200" dirty="0" err="1" smtClean="0">
                <a:solidFill>
                  <a:schemeClr val="tx1"/>
                </a:solidFill>
                <a:effectLst/>
                <a:latin typeface="+mn-lt"/>
                <a:ea typeface="+mn-ea"/>
                <a:cs typeface="+mn-cs"/>
              </a:rPr>
              <a:t>Технике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засноване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на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кластеровању</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уместо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да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претражује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цела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база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података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корисници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могу</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груписати</a:t>
            </a:r>
            <a:r>
              <a:rPr lang="en-US" sz="1200" kern="1200" dirty="0" smtClean="0">
                <a:solidFill>
                  <a:schemeClr val="tx1"/>
                </a:solidFill>
                <a:effectLst/>
                <a:latin typeface="+mn-lt"/>
                <a:ea typeface="+mn-ea"/>
                <a:cs typeface="+mn-cs"/>
              </a:rPr>
              <a:t> у </a:t>
            </a:r>
            <a:r>
              <a:rPr lang="en-US" sz="1200" kern="1200" dirty="0" err="1" smtClean="0">
                <a:solidFill>
                  <a:schemeClr val="tx1"/>
                </a:solidFill>
                <a:effectLst/>
                <a:latin typeface="+mn-lt"/>
                <a:ea typeface="+mn-ea"/>
                <a:cs typeface="+mn-cs"/>
              </a:rPr>
              <a:t>мање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кластере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како</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би</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брже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пронашле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препоруке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за</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специфичне</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групе</a:t>
            </a:r>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826BF383-4AB6-46BD-B464-B0796CB02FA6}" type="slidenum">
              <a:rPr lang="en-US" smtClean="0"/>
              <a:t>10</a:t>
            </a:fld>
            <a:endParaRPr lang="en-US"/>
          </a:p>
        </p:txBody>
      </p:sp>
    </p:spTree>
    <p:extLst>
      <p:ext uri="{BB962C8B-B14F-4D97-AF65-F5344CB8AC3E}">
        <p14:creationId xmlns:p14="http://schemas.microsoft.com/office/powerpoint/2010/main" val="698844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Cyrl-RS" sz="1200" kern="1200" dirty="0" smtClean="0">
                <a:solidFill>
                  <a:schemeClr val="tx1"/>
                </a:solidFill>
                <a:effectLst/>
                <a:latin typeface="+mn-lt"/>
                <a:ea typeface="+mn-ea"/>
                <a:cs typeface="+mn-cs"/>
              </a:rPr>
              <a:t>Филтрирање по садржају је техника која се фокусира на карактеристике производа са којима је корисник имао интеракцију. Филтрирање по садржају се базира на идеји да ако је корисник показао интересовање за производ који садржи одређену вредност неког атрибута (на пример ако су у питању филмови, и ако је корисник љубитељ акција) да се кориснику нуде производи који такође садрже исту вредност датог атрибута. [2]</a:t>
            </a:r>
          </a:p>
          <a:p>
            <a:endParaRPr lang="en-US" sz="1200" kern="1200" dirty="0" smtClean="0">
              <a:solidFill>
                <a:schemeClr val="tx1"/>
              </a:solidFill>
              <a:effectLst/>
              <a:latin typeface="+mn-lt"/>
              <a:ea typeface="+mn-ea"/>
              <a:cs typeface="+mn-cs"/>
            </a:endParaRPr>
          </a:p>
          <a:p>
            <a:r>
              <a:rPr lang="sr-Cyrl-RS" sz="1200" kern="1200" dirty="0" smtClean="0">
                <a:solidFill>
                  <a:schemeClr val="tx1"/>
                </a:solidFill>
                <a:effectLst/>
                <a:latin typeface="+mn-lt"/>
                <a:ea typeface="+mn-ea"/>
                <a:cs typeface="+mn-cs"/>
              </a:rPr>
              <a:t>За разлику од колаборативног филтрирања, филтрирање по садржају се базира искључиво од корисничког профила и његових преференција, не узимају се у обзир други корисници. Кориснички профил се креира на основу историје активности корисника, тј. креира се на основу производа које је корисник на неки начин означио као фаворите (купио их је, фаворизовaо…). Због изолованости само на личне преференције филтрирање по садржају нема проблема, уколико не постоје информације о активностима других корисника и потпуно правилно функционише и уколико у систему постоји само један корисник. Такође је отпоран и на проблеме хладног старта у односу на нове производе, јер уколико су они слични фаворизованим производима корисника, могу бити препоручени кориснику. [12]</a:t>
            </a:r>
          </a:p>
          <a:p>
            <a:endParaRPr lang="en-US" sz="1200" kern="1200" dirty="0" smtClean="0">
              <a:solidFill>
                <a:schemeClr val="tx1"/>
              </a:solidFill>
              <a:effectLst/>
              <a:latin typeface="+mn-lt"/>
              <a:ea typeface="+mn-ea"/>
              <a:cs typeface="+mn-cs"/>
            </a:endParaRPr>
          </a:p>
          <a:p>
            <a:r>
              <a:rPr lang="sr-Cyrl-RS" sz="1200" kern="1200" dirty="0" smtClean="0">
                <a:solidFill>
                  <a:schemeClr val="tx1"/>
                </a:solidFill>
                <a:effectLst/>
                <a:latin typeface="+mn-lt"/>
                <a:ea typeface="+mn-ea"/>
                <a:cs typeface="+mn-cs"/>
              </a:rPr>
              <a:t>Карактеристике производа могу бити издвојени атрибути, али исто тако могуће да производ садржи само опис. Технике филтрирања по садржају се често примењују на текстуалне препоруке, као што су чланци или wеb странице. Систем анализира кључне речи и друге релевантне карактеристике предмета како би пронашао сличности са предметима које је корисник раније високо оценио. Иако ова метода захтева познавање карактеристика предмета, она пружа флексибилност у персонализацији и прилагођавању препорука према преференцијама корисника које се временом мењају.</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26BF383-4AB6-46BD-B464-B0796CB02FA6}" type="slidenum">
              <a:rPr lang="en-US" smtClean="0"/>
              <a:t>11</a:t>
            </a:fld>
            <a:endParaRPr lang="en-US"/>
          </a:p>
        </p:txBody>
      </p:sp>
    </p:spTree>
    <p:extLst>
      <p:ext uri="{BB962C8B-B14F-4D97-AF65-F5344CB8AC3E}">
        <p14:creationId xmlns:p14="http://schemas.microsoft.com/office/powerpoint/2010/main" val="40256398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947653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15FE87D-480A-422B-B9AA-D9873253014D}" type="datetimeFigureOut">
              <a:rPr lang="en-US" smtClean="0"/>
              <a:t>08-Oct-24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4169142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1804332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203797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33251648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3120113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921284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14960920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297480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1807951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38499215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15FE87D-480A-422B-B9AA-D9873253014D}" type="datetimeFigureOut">
              <a:rPr lang="en-US" smtClean="0"/>
              <a:t>08-Oct-24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1274294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15FE87D-480A-422B-B9AA-D9873253014D}" type="datetimeFigureOut">
              <a:rPr lang="en-US" smtClean="0"/>
              <a:t>08-Oct-24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1424393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1724895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3052226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F15FE87D-480A-422B-B9AA-D9873253014D}" type="datetimeFigureOut">
              <a:rPr lang="en-US" smtClean="0"/>
              <a:t>08-Oct-24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31821675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15FE87D-480A-422B-B9AA-D9873253014D}" type="datetimeFigureOut">
              <a:rPr lang="en-US" smtClean="0"/>
              <a:t>08-Oct-24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5AB628-49B4-4498-A520-7A10ED0C2297}" type="slidenum">
              <a:rPr lang="en-US" smtClean="0"/>
              <a:t>‹#›</a:t>
            </a:fld>
            <a:endParaRPr lang="en-US"/>
          </a:p>
        </p:txBody>
      </p:sp>
    </p:spTree>
    <p:extLst>
      <p:ext uri="{BB962C8B-B14F-4D97-AF65-F5344CB8AC3E}">
        <p14:creationId xmlns:p14="http://schemas.microsoft.com/office/powerpoint/2010/main" val="3201780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15FE87D-480A-422B-B9AA-D9873253014D}" type="datetimeFigureOut">
              <a:rPr lang="en-US" smtClean="0"/>
              <a:t>08-Oct-24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75AB628-49B4-4498-A520-7A10ED0C2297}" type="slidenum">
              <a:rPr lang="en-US" smtClean="0"/>
              <a:t>‹#›</a:t>
            </a:fld>
            <a:endParaRPr lang="en-US"/>
          </a:p>
        </p:txBody>
      </p:sp>
    </p:spTree>
    <p:extLst>
      <p:ext uri="{BB962C8B-B14F-4D97-AF65-F5344CB8AC3E}">
        <p14:creationId xmlns:p14="http://schemas.microsoft.com/office/powerpoint/2010/main" val="9105736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91929" y="2486527"/>
            <a:ext cx="9172704" cy="1384995"/>
          </a:xfrm>
          <a:prstGeom prst="rect">
            <a:avLst/>
          </a:prstGeom>
          <a:noFill/>
        </p:spPr>
        <p:txBody>
          <a:bodyPr wrap="none" rtlCol="0">
            <a:spAutoFit/>
          </a:bodyPr>
          <a:lstStyle/>
          <a:p>
            <a:r>
              <a:rPr lang="sr-Cyrl-RS" sz="2800" dirty="0" smtClean="0"/>
              <a:t>Имплементација система за давање препорука</a:t>
            </a:r>
          </a:p>
          <a:p>
            <a:r>
              <a:rPr lang="sr-Cyrl-RS" sz="2800" dirty="0" smtClean="0"/>
              <a:t> 	    коришћењем </a:t>
            </a:r>
            <a:r>
              <a:rPr lang="en-US" sz="2800" dirty="0" err="1" smtClean="0"/>
              <a:t>DuckDB</a:t>
            </a:r>
            <a:r>
              <a:rPr lang="en-US" sz="2800" dirty="0" smtClean="0"/>
              <a:t> </a:t>
            </a:r>
            <a:r>
              <a:rPr lang="sr-Cyrl-RS" sz="2800" dirty="0" smtClean="0"/>
              <a:t>базе података</a:t>
            </a:r>
          </a:p>
          <a:p>
            <a:r>
              <a:rPr lang="sr-Cyrl-RS" sz="2800" dirty="0"/>
              <a:t>	</a:t>
            </a:r>
            <a:r>
              <a:rPr lang="sr-Cyrl-RS" sz="2800" dirty="0" smtClean="0"/>
              <a:t>					</a:t>
            </a:r>
            <a:endParaRPr lang="en-US" sz="2800" dirty="0"/>
          </a:p>
        </p:txBody>
      </p:sp>
      <p:sp>
        <p:nvSpPr>
          <p:cNvPr id="5" name="TextBox 4"/>
          <p:cNvSpPr txBox="1"/>
          <p:nvPr/>
        </p:nvSpPr>
        <p:spPr>
          <a:xfrm>
            <a:off x="473242" y="5085347"/>
            <a:ext cx="3906839" cy="646331"/>
          </a:xfrm>
          <a:prstGeom prst="rect">
            <a:avLst/>
          </a:prstGeom>
          <a:noFill/>
        </p:spPr>
        <p:txBody>
          <a:bodyPr wrap="none" rtlCol="0">
            <a:spAutoFit/>
          </a:bodyPr>
          <a:lstStyle/>
          <a:p>
            <a:r>
              <a:rPr lang="en-US" dirty="0" smtClean="0"/>
              <a:t>                  </a:t>
            </a:r>
            <a:r>
              <a:rPr lang="sr-Cyrl-RS" dirty="0" smtClean="0"/>
              <a:t>Студент: </a:t>
            </a:r>
            <a:endParaRPr lang="en-US" dirty="0" smtClean="0"/>
          </a:p>
          <a:p>
            <a:r>
              <a:rPr lang="sr-Cyrl-RS" dirty="0" smtClean="0"/>
              <a:t>Ненад Павловић, бр. инд. 18319 </a:t>
            </a:r>
            <a:endParaRPr lang="en-US" dirty="0"/>
          </a:p>
        </p:txBody>
      </p:sp>
      <p:sp>
        <p:nvSpPr>
          <p:cNvPr id="6" name="TextBox 5"/>
          <p:cNvSpPr txBox="1"/>
          <p:nvPr/>
        </p:nvSpPr>
        <p:spPr>
          <a:xfrm>
            <a:off x="6316761" y="5069305"/>
            <a:ext cx="4742004" cy="646331"/>
          </a:xfrm>
          <a:prstGeom prst="rect">
            <a:avLst/>
          </a:prstGeom>
          <a:noFill/>
        </p:spPr>
        <p:txBody>
          <a:bodyPr wrap="none" rtlCol="0">
            <a:spAutoFit/>
          </a:bodyPr>
          <a:lstStyle/>
          <a:p>
            <a:r>
              <a:rPr lang="en-US" dirty="0" smtClean="0"/>
              <a:t>                           </a:t>
            </a:r>
            <a:r>
              <a:rPr lang="sr-Cyrl-RS" dirty="0" smtClean="0"/>
              <a:t>Ментор: </a:t>
            </a:r>
            <a:endParaRPr lang="en-US" dirty="0" smtClean="0"/>
          </a:p>
          <a:p>
            <a:r>
              <a:rPr lang="sr-Cyrl-RS" dirty="0" smtClean="0"/>
              <a:t>Проф. др Александар Станимировић </a:t>
            </a:r>
            <a:endParaRPr lang="en-US" dirty="0"/>
          </a:p>
        </p:txBody>
      </p:sp>
      <p:sp>
        <p:nvSpPr>
          <p:cNvPr id="7" name="TextBox 6"/>
          <p:cNvSpPr txBox="1"/>
          <p:nvPr/>
        </p:nvSpPr>
        <p:spPr>
          <a:xfrm>
            <a:off x="4678947" y="3686856"/>
            <a:ext cx="1757212" cy="369332"/>
          </a:xfrm>
          <a:prstGeom prst="rect">
            <a:avLst/>
          </a:prstGeom>
          <a:noFill/>
        </p:spPr>
        <p:txBody>
          <a:bodyPr wrap="none" rtlCol="0">
            <a:spAutoFit/>
          </a:bodyPr>
          <a:lstStyle/>
          <a:p>
            <a:r>
              <a:rPr lang="sr-Cyrl-RS" dirty="0" smtClean="0"/>
              <a:t>Завршни рад</a:t>
            </a:r>
            <a:endParaRPr lang="en-US" dirty="0"/>
          </a:p>
        </p:txBody>
      </p:sp>
      <p:pic>
        <p:nvPicPr>
          <p:cNvPr id="8" name="Picture 2" descr="Elektronski fakultet u Nišu | Niš"/>
          <p:cNvPicPr>
            <a:picLocks noChangeAspect="1" noChangeArrowheads="1"/>
          </p:cNvPicPr>
          <p:nvPr/>
        </p:nvPicPr>
        <p:blipFill>
          <a:blip r:embed="rId2" cstate="print"/>
          <a:srcRect/>
          <a:stretch>
            <a:fillRect/>
          </a:stretch>
        </p:blipFill>
        <p:spPr bwMode="auto">
          <a:xfrm>
            <a:off x="8744231" y="680247"/>
            <a:ext cx="1626990" cy="1626990"/>
          </a:xfrm>
          <a:prstGeom prst="ellipse">
            <a:avLst/>
          </a:prstGeom>
          <a:ln>
            <a:noFill/>
          </a:ln>
          <a:effectLst>
            <a:softEdge rad="31750"/>
          </a:effectLst>
        </p:spPr>
      </p:pic>
      <p:pic>
        <p:nvPicPr>
          <p:cNvPr id="11" name="Picture 10"/>
          <p:cNvPicPr/>
          <p:nvPr/>
        </p:nvPicPr>
        <p:blipFill>
          <a:blip r:embed="rId3">
            <a:extLst>
              <a:ext uri="{28A0092B-C50C-407E-A947-70E740481C1C}">
                <a14:useLocalDpi xmlns:a14="http://schemas.microsoft.com/office/drawing/2010/main" val="0"/>
              </a:ext>
            </a:extLst>
          </a:blip>
          <a:srcRect/>
          <a:stretch>
            <a:fillRect/>
          </a:stretch>
        </p:blipFill>
        <p:spPr bwMode="auto">
          <a:xfrm>
            <a:off x="473242" y="525377"/>
            <a:ext cx="1963872" cy="2049382"/>
          </a:xfrm>
          <a:prstGeom prst="rect">
            <a:avLst/>
          </a:prstGeom>
          <a:noFill/>
          <a:ln>
            <a:noFill/>
          </a:ln>
        </p:spPr>
      </p:pic>
    </p:spTree>
    <p:extLst>
      <p:ext uri="{BB962C8B-B14F-4D97-AF65-F5344CB8AC3E}">
        <p14:creationId xmlns:p14="http://schemas.microsoft.com/office/powerpoint/2010/main" val="33816408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dirty="0" smtClean="0"/>
              <a:t>Проблеми са којима се суочава колаборативно филтрирање</a:t>
            </a:r>
            <a:endParaRPr lang="en-US" dirty="0"/>
          </a:p>
        </p:txBody>
      </p:sp>
      <p:sp>
        <p:nvSpPr>
          <p:cNvPr id="3" name="Content Placeholder 2"/>
          <p:cNvSpPr>
            <a:spLocks noGrp="1"/>
          </p:cNvSpPr>
          <p:nvPr>
            <p:ph idx="1"/>
          </p:nvPr>
        </p:nvSpPr>
        <p:spPr>
          <a:xfrm>
            <a:off x="1103312" y="2412147"/>
            <a:ext cx="8946541" cy="4195481"/>
          </a:xfrm>
        </p:spPr>
        <p:txBody>
          <a:bodyPr/>
          <a:lstStyle/>
          <a:p>
            <a:r>
              <a:rPr lang="sr-Cyrl-RS" dirty="0" smtClean="0"/>
              <a:t>Проблем хладног старта</a:t>
            </a:r>
          </a:p>
          <a:p>
            <a:r>
              <a:rPr lang="sr-Cyrl-RS" dirty="0" smtClean="0"/>
              <a:t>Проблем реткости података</a:t>
            </a:r>
          </a:p>
          <a:p>
            <a:r>
              <a:rPr lang="sr-Cyrl-RS" dirty="0" smtClean="0"/>
              <a:t>Проблем скалабилности</a:t>
            </a:r>
            <a:endParaRPr lang="en-US" dirty="0"/>
          </a:p>
        </p:txBody>
      </p:sp>
    </p:spTree>
    <p:extLst>
      <p:ext uri="{BB962C8B-B14F-4D97-AF65-F5344CB8AC3E}">
        <p14:creationId xmlns:p14="http://schemas.microsoft.com/office/powerpoint/2010/main" val="11141086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dirty="0"/>
              <a:t>Филтрирање по </a:t>
            </a:r>
            <a:r>
              <a:rPr lang="sr-Cyrl-RS" dirty="0" smtClean="0"/>
              <a:t>садржају</a:t>
            </a:r>
            <a:br>
              <a:rPr lang="sr-Cyrl-RS" dirty="0" smtClean="0"/>
            </a:br>
            <a:r>
              <a:rPr lang="sr-Cyrl-RS" dirty="0" smtClean="0"/>
              <a:t>(енгл. </a:t>
            </a:r>
            <a:r>
              <a:rPr lang="en-US" dirty="0" smtClean="0"/>
              <a:t>Content-based filtering)</a:t>
            </a:r>
            <a:endParaRPr lang="en-US" dirty="0"/>
          </a:p>
        </p:txBody>
      </p:sp>
      <p:pic>
        <p:nvPicPr>
          <p:cNvPr id="4" name="Content Placeholder 3"/>
          <p:cNvPicPr>
            <a:picLocks noGrp="1" noChangeAspect="1"/>
          </p:cNvPicPr>
          <p:nvPr>
            <p:ph idx="1"/>
          </p:nvPr>
        </p:nvPicPr>
        <p:blipFill>
          <a:blip r:embed="rId3"/>
          <a:stretch>
            <a:fillRect/>
          </a:stretch>
        </p:blipFill>
        <p:spPr>
          <a:xfrm>
            <a:off x="2438400" y="2200098"/>
            <a:ext cx="6477000" cy="3783983"/>
          </a:xfrm>
          <a:prstGeom prst="rect">
            <a:avLst/>
          </a:prstGeom>
        </p:spPr>
      </p:pic>
    </p:spTree>
    <p:extLst>
      <p:ext uri="{BB962C8B-B14F-4D97-AF65-F5344CB8AC3E}">
        <p14:creationId xmlns:p14="http://schemas.microsoft.com/office/powerpoint/2010/main" val="17451447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2292405"/>
            <a:ext cx="8946541" cy="4195481"/>
          </a:xfrm>
        </p:spPr>
        <p:txBody>
          <a:bodyPr/>
          <a:lstStyle/>
          <a:p>
            <a:r>
              <a:rPr lang="sr-Cyrl-RS" dirty="0" smtClean="0"/>
              <a:t>Плитка анализа садржаја</a:t>
            </a:r>
          </a:p>
          <a:p>
            <a:r>
              <a:rPr lang="sr-Cyrl-RS" dirty="0" smtClean="0"/>
              <a:t>Превише специјализоване препоруке</a:t>
            </a:r>
          </a:p>
          <a:p>
            <a:r>
              <a:rPr lang="en-US" dirty="0" err="1"/>
              <a:t>Хладан</a:t>
            </a:r>
            <a:r>
              <a:rPr lang="en-US" dirty="0"/>
              <a:t> </a:t>
            </a:r>
            <a:r>
              <a:rPr lang="en-US" dirty="0" err="1"/>
              <a:t>старт</a:t>
            </a:r>
            <a:r>
              <a:rPr lang="en-US" dirty="0"/>
              <a:t> </a:t>
            </a:r>
            <a:r>
              <a:rPr lang="en-US" dirty="0" err="1"/>
              <a:t>на</a:t>
            </a:r>
            <a:r>
              <a:rPr lang="en-US" dirty="0"/>
              <a:t> </a:t>
            </a:r>
            <a:r>
              <a:rPr lang="en-US" dirty="0" err="1"/>
              <a:t>нивоу</a:t>
            </a:r>
            <a:r>
              <a:rPr lang="en-US" dirty="0"/>
              <a:t> </a:t>
            </a:r>
            <a:r>
              <a:rPr lang="en-US" dirty="0" err="1" smtClean="0"/>
              <a:t>корисника</a:t>
            </a:r>
            <a:endParaRPr lang="en-US" dirty="0"/>
          </a:p>
          <a:p>
            <a:endParaRPr lang="en-US" dirty="0"/>
          </a:p>
        </p:txBody>
      </p:sp>
      <p:sp>
        <p:nvSpPr>
          <p:cNvPr id="4" name="Title 1"/>
          <p:cNvSpPr>
            <a:spLocks noGrp="1"/>
          </p:cNvSpPr>
          <p:nvPr>
            <p:ph type="title"/>
          </p:nvPr>
        </p:nvSpPr>
        <p:spPr/>
        <p:txBody>
          <a:bodyPr/>
          <a:lstStyle/>
          <a:p>
            <a:r>
              <a:rPr lang="sr-Cyrl-RS" dirty="0" smtClean="0"/>
              <a:t>Проблеми са којима се суочава садржајно филтрирање</a:t>
            </a:r>
            <a:endParaRPr lang="en-US" dirty="0"/>
          </a:p>
        </p:txBody>
      </p:sp>
    </p:spTree>
    <p:extLst>
      <p:ext uri="{BB962C8B-B14F-4D97-AF65-F5344CB8AC3E}">
        <p14:creationId xmlns:p14="http://schemas.microsoft.com/office/powerpoint/2010/main" val="37487785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02146" cy="1400530"/>
          </a:xfrm>
        </p:spPr>
        <p:txBody>
          <a:bodyPr/>
          <a:lstStyle/>
          <a:p>
            <a:r>
              <a:rPr lang="sr-Cyrl-RS" sz="3600" dirty="0" smtClean="0"/>
              <a:t>Хибридни системи за давање препорука</a:t>
            </a:r>
            <a:br>
              <a:rPr lang="sr-Cyrl-RS" sz="3600" dirty="0" smtClean="0"/>
            </a:br>
            <a:r>
              <a:rPr lang="sr-Cyrl-RS" sz="3600" dirty="0" smtClean="0"/>
              <a:t>(енгл. </a:t>
            </a:r>
            <a:r>
              <a:rPr lang="en-US" sz="3600" dirty="0" smtClean="0"/>
              <a:t>Hybrid methods)</a:t>
            </a:r>
            <a:endParaRPr lang="en-US" sz="3600" dirty="0"/>
          </a:p>
        </p:txBody>
      </p:sp>
      <p:pic>
        <p:nvPicPr>
          <p:cNvPr id="4" name="Content Placeholder 3"/>
          <p:cNvPicPr>
            <a:picLocks noGrp="1"/>
          </p:cNvPicPr>
          <p:nvPr>
            <p:ph idx="1"/>
          </p:nvPr>
        </p:nvPicPr>
        <p:blipFill>
          <a:blip r:embed="rId3"/>
          <a:stretch>
            <a:fillRect/>
          </a:stretch>
        </p:blipFill>
        <p:spPr>
          <a:xfrm>
            <a:off x="2450641" y="2558143"/>
            <a:ext cx="7128782" cy="2763951"/>
          </a:xfrm>
          <a:prstGeom prst="rect">
            <a:avLst/>
          </a:prstGeom>
        </p:spPr>
      </p:pic>
    </p:spTree>
    <p:extLst>
      <p:ext uri="{BB962C8B-B14F-4D97-AF65-F5344CB8AC3E}">
        <p14:creationId xmlns:p14="http://schemas.microsoft.com/office/powerpoint/2010/main" val="191204140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640889" cy="1400530"/>
          </a:xfrm>
        </p:spPr>
        <p:txBody>
          <a:bodyPr/>
          <a:lstStyle/>
          <a:p>
            <a:r>
              <a:rPr lang="en-US" dirty="0" err="1" smtClean="0"/>
              <a:t>DuckDB</a:t>
            </a:r>
            <a:r>
              <a:rPr lang="en-US" dirty="0" smtClean="0"/>
              <a:t> </a:t>
            </a:r>
            <a:r>
              <a:rPr lang="sr-Cyrl-RS" dirty="0" smtClean="0"/>
              <a:t>аналитичка база података</a:t>
            </a:r>
            <a:endParaRPr lang="en-US" dirty="0"/>
          </a:p>
        </p:txBody>
      </p:sp>
      <p:sp>
        <p:nvSpPr>
          <p:cNvPr id="3" name="Content Placeholder 2"/>
          <p:cNvSpPr>
            <a:spLocks noGrp="1"/>
          </p:cNvSpPr>
          <p:nvPr>
            <p:ph idx="1"/>
          </p:nvPr>
        </p:nvSpPr>
        <p:spPr>
          <a:xfrm>
            <a:off x="1103312" y="1650146"/>
            <a:ext cx="8946541" cy="4195481"/>
          </a:xfrm>
        </p:spPr>
        <p:txBody>
          <a:bodyPr/>
          <a:lstStyle/>
          <a:p>
            <a:r>
              <a:rPr lang="ru-RU" dirty="0"/>
              <a:t>Уграђена релациона аналитичка база података дизајнирана за рад са великим количинама података</a:t>
            </a:r>
            <a:r>
              <a:rPr lang="ru-RU" dirty="0" smtClean="0"/>
              <a:t>.</a:t>
            </a:r>
            <a:endParaRPr lang="en-US" dirty="0" smtClean="0"/>
          </a:p>
          <a:p>
            <a:r>
              <a:rPr lang="sr-Cyrl-RS" dirty="0" smtClean="0"/>
              <a:t>Предности: м</a:t>
            </a:r>
            <a:r>
              <a:rPr lang="ru-RU" dirty="0" smtClean="0"/>
              <a:t>инималне </a:t>
            </a:r>
            <a:r>
              <a:rPr lang="ru-RU" dirty="0"/>
              <a:t>екстерне зависности, једноставна инсталација, оптимизована за OLAP</a:t>
            </a:r>
            <a:r>
              <a:rPr lang="ru-RU" dirty="0" smtClean="0"/>
              <a:t>.</a:t>
            </a:r>
            <a:endParaRPr lang="en-US" dirty="0" smtClean="0"/>
          </a:p>
          <a:p>
            <a:r>
              <a:rPr lang="ru-RU" dirty="0"/>
              <a:t>Фокусирана на лакоћу коришћења као </a:t>
            </a:r>
            <a:r>
              <a:rPr lang="ru-RU" dirty="0" smtClean="0"/>
              <a:t>SQLite.</a:t>
            </a:r>
            <a:endParaRPr lang="en-US" dirty="0" smtClean="0"/>
          </a:p>
          <a:p>
            <a:r>
              <a:rPr lang="ru-RU" dirty="0"/>
              <a:t>Може да ради са CSV, JSON, Parquet, Apache Arrow и другим </a:t>
            </a:r>
            <a:r>
              <a:rPr lang="ru-RU" dirty="0" smtClean="0"/>
              <a:t>релационим базама података.</a:t>
            </a:r>
            <a:endParaRPr lang="en-US" dirty="0" smtClean="0"/>
          </a:p>
          <a:p>
            <a:r>
              <a:rPr lang="ru-RU" dirty="0"/>
              <a:t>Колонарно-векторизован механизам за брзу обраду података.</a:t>
            </a:r>
            <a:endParaRPr lang="en-US" dirty="0"/>
          </a:p>
        </p:txBody>
      </p:sp>
      <p:pic>
        <p:nvPicPr>
          <p:cNvPr id="6" name="Picture 5"/>
          <p:cNvPicPr>
            <a:picLocks noChangeAspect="1"/>
          </p:cNvPicPr>
          <p:nvPr/>
        </p:nvPicPr>
        <p:blipFill>
          <a:blip r:embed="rId3"/>
          <a:stretch>
            <a:fillRect/>
          </a:stretch>
        </p:blipFill>
        <p:spPr>
          <a:xfrm>
            <a:off x="3802515" y="5371419"/>
            <a:ext cx="4086225" cy="1209675"/>
          </a:xfrm>
          <a:prstGeom prst="rect">
            <a:avLst/>
          </a:prstGeom>
        </p:spPr>
      </p:pic>
    </p:spTree>
    <p:extLst>
      <p:ext uri="{BB962C8B-B14F-4D97-AF65-F5344CB8AC3E}">
        <p14:creationId xmlns:p14="http://schemas.microsoft.com/office/powerpoint/2010/main" val="218538737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891260" cy="1400530"/>
          </a:xfrm>
        </p:spPr>
        <p:txBody>
          <a:bodyPr/>
          <a:lstStyle/>
          <a:p>
            <a:r>
              <a:rPr lang="sr-Cyrl-RS" sz="3200" dirty="0" smtClean="0"/>
              <a:t>Разлози за коришћење </a:t>
            </a:r>
            <a:r>
              <a:rPr lang="en-US" sz="3200" dirty="0" err="1" smtClean="0"/>
              <a:t>DuckDB</a:t>
            </a:r>
            <a:r>
              <a:rPr lang="en-US" sz="3200" dirty="0" smtClean="0"/>
              <a:t> </a:t>
            </a:r>
            <a:r>
              <a:rPr lang="sr-Cyrl-RS" sz="3200" dirty="0" smtClean="0"/>
              <a:t>базе података</a:t>
            </a:r>
            <a:endParaRPr lang="en-US" sz="3200" dirty="0"/>
          </a:p>
        </p:txBody>
      </p:sp>
      <p:sp>
        <p:nvSpPr>
          <p:cNvPr id="3" name="Content Placeholder 2"/>
          <p:cNvSpPr>
            <a:spLocks noGrp="1"/>
          </p:cNvSpPr>
          <p:nvPr>
            <p:ph idx="1"/>
          </p:nvPr>
        </p:nvSpPr>
        <p:spPr/>
        <p:txBody>
          <a:bodyPr/>
          <a:lstStyle/>
          <a:p>
            <a:r>
              <a:rPr lang="sr-Cyrl-RS" dirty="0"/>
              <a:t>Брзина, ефикасност и смањење трошкова</a:t>
            </a:r>
            <a:endParaRPr lang="en-US" dirty="0"/>
          </a:p>
          <a:p>
            <a:r>
              <a:rPr lang="sr-Cyrl-RS" dirty="0"/>
              <a:t>Једноставна инсталација</a:t>
            </a:r>
            <a:endParaRPr lang="en-US" dirty="0"/>
          </a:p>
          <a:p>
            <a:r>
              <a:rPr lang="sr-Cyrl-RS" dirty="0"/>
              <a:t>Напредне</a:t>
            </a:r>
            <a:r>
              <a:rPr lang="en-US" dirty="0"/>
              <a:t> SQL </a:t>
            </a:r>
            <a:r>
              <a:rPr lang="sr-Cyrl-RS" dirty="0"/>
              <a:t>функционалности</a:t>
            </a:r>
            <a:endParaRPr lang="en-US" dirty="0"/>
          </a:p>
          <a:p>
            <a:r>
              <a:rPr lang="sr-Cyrl-RS" dirty="0"/>
              <a:t>Анализа приватних података</a:t>
            </a:r>
            <a:endParaRPr lang="en-US" dirty="0" smtClean="0"/>
          </a:p>
          <a:p>
            <a:r>
              <a:rPr lang="sr-Cyrl-RS" dirty="0"/>
              <a:t>Дистрибуирана обрада података</a:t>
            </a:r>
            <a:endParaRPr lang="en-US" dirty="0"/>
          </a:p>
          <a:p>
            <a:endParaRPr lang="en-US" dirty="0"/>
          </a:p>
        </p:txBody>
      </p:sp>
    </p:spTree>
    <p:extLst>
      <p:ext uri="{BB962C8B-B14F-4D97-AF65-F5344CB8AC3E}">
        <p14:creationId xmlns:p14="http://schemas.microsoft.com/office/powerpoint/2010/main" val="24887185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38860" cy="1400530"/>
          </a:xfrm>
        </p:spPr>
        <p:txBody>
          <a:bodyPr/>
          <a:lstStyle/>
          <a:p>
            <a:r>
              <a:rPr lang="sr-Cyrl-RS" sz="3200" dirty="0" smtClean="0"/>
              <a:t>Стандардне примене </a:t>
            </a:r>
            <a:r>
              <a:rPr lang="en-US" sz="3200" dirty="0" err="1" smtClean="0"/>
              <a:t>DuckDB</a:t>
            </a:r>
            <a:r>
              <a:rPr lang="sr-Cyrl-RS" sz="3200" dirty="0" smtClean="0"/>
              <a:t> базе података</a:t>
            </a:r>
            <a:endParaRPr lang="en-US" sz="3200" dirty="0"/>
          </a:p>
        </p:txBody>
      </p:sp>
      <p:sp>
        <p:nvSpPr>
          <p:cNvPr id="3" name="Content Placeholder 2"/>
          <p:cNvSpPr>
            <a:spLocks noGrp="1"/>
          </p:cNvSpPr>
          <p:nvPr>
            <p:ph idx="1"/>
          </p:nvPr>
        </p:nvSpPr>
        <p:spPr/>
        <p:txBody>
          <a:bodyPr/>
          <a:lstStyle/>
          <a:p>
            <a:r>
              <a:rPr lang="sr-Cyrl-RS" dirty="0" smtClean="0"/>
              <a:t>Е</a:t>
            </a:r>
            <a:r>
              <a:rPr lang="en-US" dirty="0" err="1" smtClean="0"/>
              <a:t>dge</a:t>
            </a:r>
            <a:r>
              <a:rPr lang="en-US" dirty="0" smtClean="0"/>
              <a:t> computing</a:t>
            </a:r>
          </a:p>
          <a:p>
            <a:r>
              <a:rPr lang="sr-Cyrl-RS" dirty="0" smtClean="0"/>
              <a:t>Анализа великих скупова података</a:t>
            </a:r>
          </a:p>
          <a:p>
            <a:r>
              <a:rPr lang="en-US" dirty="0" smtClean="0"/>
              <a:t>Data </a:t>
            </a:r>
            <a:r>
              <a:rPr lang="sr-Latn-RS" dirty="0" smtClean="0"/>
              <a:t>science </a:t>
            </a:r>
            <a:r>
              <a:rPr lang="sr-Cyrl-RS" dirty="0" smtClean="0"/>
              <a:t>и машинско учење</a:t>
            </a:r>
          </a:p>
          <a:p>
            <a:r>
              <a:rPr lang="sr-Cyrl-RS" dirty="0" smtClean="0"/>
              <a:t>Дистрибуирана анализа података</a:t>
            </a:r>
          </a:p>
          <a:p>
            <a:r>
              <a:rPr lang="sr-Cyrl-RS" dirty="0" smtClean="0"/>
              <a:t>Трансформација и чување података</a:t>
            </a:r>
            <a:endParaRPr lang="en-US" dirty="0"/>
          </a:p>
        </p:txBody>
      </p:sp>
    </p:spTree>
    <p:extLst>
      <p:ext uri="{BB962C8B-B14F-4D97-AF65-F5344CB8AC3E}">
        <p14:creationId xmlns:p14="http://schemas.microsoft.com/office/powerpoint/2010/main" val="20627592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sz="3600" dirty="0"/>
              <a:t>Разлози за коришћење</a:t>
            </a:r>
            <a:r>
              <a:rPr lang="sr-Latn-RS" sz="3600" dirty="0"/>
              <a:t> DuckDB </a:t>
            </a:r>
            <a:r>
              <a:rPr lang="sr-Cyrl-RS" sz="3600" dirty="0"/>
              <a:t>базе за аналитику</a:t>
            </a:r>
            <a:endParaRPr lang="en-US" sz="3600" dirty="0"/>
          </a:p>
        </p:txBody>
      </p:sp>
      <p:pic>
        <p:nvPicPr>
          <p:cNvPr id="5" name="Picture 4"/>
          <p:cNvPicPr/>
          <p:nvPr/>
        </p:nvPicPr>
        <p:blipFill>
          <a:blip r:embed="rId2"/>
          <a:stretch>
            <a:fillRect/>
          </a:stretch>
        </p:blipFill>
        <p:spPr>
          <a:xfrm>
            <a:off x="1116916" y="2438401"/>
            <a:ext cx="4674281" cy="3189728"/>
          </a:xfrm>
          <a:prstGeom prst="rect">
            <a:avLst/>
          </a:prstGeom>
        </p:spPr>
      </p:pic>
      <p:pic>
        <p:nvPicPr>
          <p:cNvPr id="6" name="Picture 5"/>
          <p:cNvPicPr/>
          <p:nvPr/>
        </p:nvPicPr>
        <p:blipFill>
          <a:blip r:embed="rId3"/>
          <a:stretch>
            <a:fillRect/>
          </a:stretch>
        </p:blipFill>
        <p:spPr>
          <a:xfrm>
            <a:off x="6154644" y="2438401"/>
            <a:ext cx="4861697" cy="3189728"/>
          </a:xfrm>
          <a:prstGeom prst="rect">
            <a:avLst/>
          </a:prstGeom>
        </p:spPr>
      </p:pic>
      <p:sp>
        <p:nvSpPr>
          <p:cNvPr id="8" name="TextBox 7"/>
          <p:cNvSpPr txBox="1"/>
          <p:nvPr/>
        </p:nvSpPr>
        <p:spPr>
          <a:xfrm>
            <a:off x="3029099" y="5628129"/>
            <a:ext cx="849913" cy="369332"/>
          </a:xfrm>
          <a:prstGeom prst="rect">
            <a:avLst/>
          </a:prstGeom>
          <a:noFill/>
        </p:spPr>
        <p:txBody>
          <a:bodyPr wrap="none" rtlCol="0">
            <a:spAutoFit/>
          </a:bodyPr>
          <a:lstStyle/>
          <a:p>
            <a:r>
              <a:rPr lang="sr-Cyrl-RS" dirty="0" smtClean="0"/>
              <a:t>2.4М</a:t>
            </a:r>
            <a:r>
              <a:rPr lang="en-US" dirty="0" smtClean="0"/>
              <a:t>B</a:t>
            </a:r>
            <a:endParaRPr lang="en-US" dirty="0"/>
          </a:p>
        </p:txBody>
      </p:sp>
      <p:sp>
        <p:nvSpPr>
          <p:cNvPr id="9" name="TextBox 8"/>
          <p:cNvSpPr txBox="1"/>
          <p:nvPr/>
        </p:nvSpPr>
        <p:spPr>
          <a:xfrm>
            <a:off x="8128475" y="5628129"/>
            <a:ext cx="914033" cy="369332"/>
          </a:xfrm>
          <a:prstGeom prst="rect">
            <a:avLst/>
          </a:prstGeom>
          <a:noFill/>
        </p:spPr>
        <p:txBody>
          <a:bodyPr wrap="none" rtlCol="0">
            <a:spAutoFit/>
          </a:bodyPr>
          <a:lstStyle/>
          <a:p>
            <a:r>
              <a:rPr lang="en-US" dirty="0" smtClean="0"/>
              <a:t>450MB</a:t>
            </a:r>
            <a:endParaRPr lang="en-US" dirty="0"/>
          </a:p>
        </p:txBody>
      </p:sp>
    </p:spTree>
    <p:extLst>
      <p:ext uri="{BB962C8B-B14F-4D97-AF65-F5344CB8AC3E}">
        <p14:creationId xmlns:p14="http://schemas.microsoft.com/office/powerpoint/2010/main" val="42638926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086" y="441832"/>
            <a:ext cx="10080286" cy="1400530"/>
          </a:xfrm>
        </p:spPr>
        <p:txBody>
          <a:bodyPr/>
          <a:lstStyle/>
          <a:p>
            <a:r>
              <a:rPr lang="sr-Cyrl-RS" sz="3200" dirty="0" smtClean="0"/>
              <a:t>Имплементација система за давање препорука</a:t>
            </a:r>
            <a:r>
              <a:rPr lang="sr-Cyrl-RS" sz="3200" dirty="0"/>
              <a:t> </a:t>
            </a:r>
            <a:endParaRPr lang="en-US" sz="3200" dirty="0"/>
          </a:p>
        </p:txBody>
      </p:sp>
      <p:pic>
        <p:nvPicPr>
          <p:cNvPr id="4" name="Content Placeholder 3"/>
          <p:cNvPicPr>
            <a:picLocks noGrp="1"/>
          </p:cNvPicPr>
          <p:nvPr>
            <p:ph idx="1"/>
          </p:nvPr>
        </p:nvPicPr>
        <p:blipFill>
          <a:blip r:embed="rId2"/>
          <a:stretch>
            <a:fillRect/>
          </a:stretch>
        </p:blipFill>
        <p:spPr>
          <a:xfrm>
            <a:off x="2555259" y="2009093"/>
            <a:ext cx="6217429" cy="4195762"/>
          </a:xfrm>
          <a:prstGeom prst="rect">
            <a:avLst/>
          </a:prstGeom>
        </p:spPr>
      </p:pic>
      <p:sp>
        <p:nvSpPr>
          <p:cNvPr id="5" name="TextBox 4"/>
          <p:cNvSpPr txBox="1"/>
          <p:nvPr/>
        </p:nvSpPr>
        <p:spPr>
          <a:xfrm>
            <a:off x="4295649" y="6186920"/>
            <a:ext cx="2751074" cy="369332"/>
          </a:xfrm>
          <a:prstGeom prst="rect">
            <a:avLst/>
          </a:prstGeom>
          <a:noFill/>
        </p:spPr>
        <p:txBody>
          <a:bodyPr wrap="none" rtlCol="0">
            <a:spAutoFit/>
          </a:bodyPr>
          <a:lstStyle/>
          <a:p>
            <a:r>
              <a:rPr lang="sr-Cyrl-RS" dirty="0" smtClean="0"/>
              <a:t>Архитектура </a:t>
            </a:r>
            <a:r>
              <a:rPr lang="sr-Cyrl-RS" dirty="0"/>
              <a:t>система</a:t>
            </a:r>
            <a:endParaRPr lang="en-US" dirty="0"/>
          </a:p>
        </p:txBody>
      </p:sp>
    </p:spTree>
    <p:extLst>
      <p:ext uri="{BB962C8B-B14F-4D97-AF65-F5344CB8AC3E}">
        <p14:creationId xmlns:p14="http://schemas.microsoft.com/office/powerpoint/2010/main" val="15606758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56575" cy="1400530"/>
          </a:xfrm>
        </p:spPr>
        <p:txBody>
          <a:bodyPr/>
          <a:lstStyle/>
          <a:p>
            <a:r>
              <a:rPr lang="sr-Cyrl-RS" sz="3200" dirty="0"/>
              <a:t>Имплементација система за давање препорука </a:t>
            </a:r>
            <a:endParaRPr lang="en-US" sz="3200" dirty="0"/>
          </a:p>
        </p:txBody>
      </p:sp>
      <p:pic>
        <p:nvPicPr>
          <p:cNvPr id="4" name="Content Placeholder 3"/>
          <p:cNvPicPr>
            <a:picLocks noGrp="1"/>
          </p:cNvPicPr>
          <p:nvPr>
            <p:ph idx="1"/>
          </p:nvPr>
        </p:nvPicPr>
        <p:blipFill>
          <a:blip r:embed="rId2"/>
          <a:stretch>
            <a:fillRect/>
          </a:stretch>
        </p:blipFill>
        <p:spPr>
          <a:xfrm>
            <a:off x="2415852" y="1632857"/>
            <a:ext cx="7098262" cy="4800600"/>
          </a:xfrm>
          <a:prstGeom prst="rect">
            <a:avLst/>
          </a:prstGeom>
        </p:spPr>
      </p:pic>
      <p:sp>
        <p:nvSpPr>
          <p:cNvPr id="5" name="TextBox 4"/>
          <p:cNvSpPr txBox="1"/>
          <p:nvPr/>
        </p:nvSpPr>
        <p:spPr>
          <a:xfrm>
            <a:off x="3910574" y="6433457"/>
            <a:ext cx="4108817" cy="369332"/>
          </a:xfrm>
          <a:prstGeom prst="rect">
            <a:avLst/>
          </a:prstGeom>
          <a:noFill/>
        </p:spPr>
        <p:txBody>
          <a:bodyPr wrap="none" rtlCol="0">
            <a:spAutoFit/>
          </a:bodyPr>
          <a:lstStyle/>
          <a:p>
            <a:r>
              <a:rPr lang="sr-Cyrl-RS" dirty="0" smtClean="0"/>
              <a:t>Шема релационе базе података</a:t>
            </a:r>
            <a:endParaRPr lang="en-US" dirty="0"/>
          </a:p>
        </p:txBody>
      </p:sp>
    </p:spTree>
    <p:extLst>
      <p:ext uri="{BB962C8B-B14F-4D97-AF65-F5344CB8AC3E}">
        <p14:creationId xmlns:p14="http://schemas.microsoft.com/office/powerpoint/2010/main" val="17312884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dirty="0" smtClean="0"/>
              <a:t>Садржај:</a:t>
            </a:r>
            <a:endParaRPr lang="en-US" dirty="0"/>
          </a:p>
        </p:txBody>
      </p:sp>
      <p:sp>
        <p:nvSpPr>
          <p:cNvPr id="3" name="Content Placeholder 2"/>
          <p:cNvSpPr>
            <a:spLocks noGrp="1"/>
          </p:cNvSpPr>
          <p:nvPr>
            <p:ph idx="1"/>
          </p:nvPr>
        </p:nvSpPr>
        <p:spPr/>
        <p:txBody>
          <a:bodyPr/>
          <a:lstStyle/>
          <a:p>
            <a:r>
              <a:rPr lang="sr-Cyrl-RS" dirty="0" smtClean="0"/>
              <a:t>Увод</a:t>
            </a:r>
          </a:p>
          <a:p>
            <a:r>
              <a:rPr lang="sr-Cyrl-RS" dirty="0" smtClean="0"/>
              <a:t>Системи за давање препорука</a:t>
            </a:r>
          </a:p>
          <a:p>
            <a:r>
              <a:rPr lang="en-US" dirty="0" err="1" smtClean="0"/>
              <a:t>DuckDB</a:t>
            </a:r>
            <a:r>
              <a:rPr lang="sr-Cyrl-RS" dirty="0" smtClean="0"/>
              <a:t> аналитичка база података</a:t>
            </a:r>
          </a:p>
          <a:p>
            <a:r>
              <a:rPr lang="sr-Cyrl-RS" dirty="0" smtClean="0"/>
              <a:t>Имплементација система за давање препорука</a:t>
            </a:r>
          </a:p>
          <a:p>
            <a:r>
              <a:rPr lang="sr-Cyrl-RS" dirty="0" smtClean="0"/>
              <a:t>Тестирање функционалности система за давање препорука</a:t>
            </a:r>
          </a:p>
          <a:p>
            <a:r>
              <a:rPr lang="sr-Cyrl-RS" dirty="0" smtClean="0"/>
              <a:t>Закључак</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04317" y="4772526"/>
            <a:ext cx="2968640" cy="1947512"/>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0059" y="4772526"/>
            <a:ext cx="1947512" cy="1947512"/>
          </a:xfrm>
          <a:prstGeom prst="rect">
            <a:avLst/>
          </a:prstGeom>
        </p:spPr>
      </p:pic>
    </p:spTree>
    <p:extLst>
      <p:ext uri="{BB962C8B-B14F-4D97-AF65-F5344CB8AC3E}">
        <p14:creationId xmlns:p14="http://schemas.microsoft.com/office/powerpoint/2010/main" val="231299981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60632" cy="1400530"/>
          </a:xfrm>
        </p:spPr>
        <p:txBody>
          <a:bodyPr/>
          <a:lstStyle/>
          <a:p>
            <a:r>
              <a:rPr lang="sr-Cyrl-RS" sz="4000" dirty="0" smtClean="0"/>
              <a:t>Функција за креирање препорука</a:t>
            </a:r>
            <a:endParaRPr lang="en-US" sz="4000" dirty="0"/>
          </a:p>
        </p:txBody>
      </p:sp>
      <p:pic>
        <p:nvPicPr>
          <p:cNvPr id="4" name="Content Placeholder 3"/>
          <p:cNvPicPr>
            <a:picLocks noGrp="1"/>
          </p:cNvPicPr>
          <p:nvPr>
            <p:ph idx="1"/>
          </p:nvPr>
        </p:nvPicPr>
        <p:blipFill>
          <a:blip r:embed="rId2"/>
          <a:stretch>
            <a:fillRect/>
          </a:stretch>
        </p:blipFill>
        <p:spPr>
          <a:xfrm>
            <a:off x="1205593" y="2351314"/>
            <a:ext cx="8482693" cy="3355181"/>
          </a:xfrm>
          <a:prstGeom prst="rect">
            <a:avLst/>
          </a:prstGeom>
        </p:spPr>
      </p:pic>
    </p:spTree>
    <p:extLst>
      <p:ext uri="{BB962C8B-B14F-4D97-AF65-F5344CB8AC3E}">
        <p14:creationId xmlns:p14="http://schemas.microsoft.com/office/powerpoint/2010/main" val="311881104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sz="3200" dirty="0" smtClean="0"/>
              <a:t>Пример аналитичког упита </a:t>
            </a:r>
            <a:r>
              <a:rPr lang="en-US" sz="3200" dirty="0" err="1" smtClean="0"/>
              <a:t>DuckDB</a:t>
            </a:r>
            <a:r>
              <a:rPr lang="en-US" sz="3200" dirty="0" smtClean="0"/>
              <a:t> </a:t>
            </a:r>
            <a:r>
              <a:rPr lang="sr-Cyrl-RS" sz="3200" dirty="0" smtClean="0"/>
              <a:t>базе података</a:t>
            </a:r>
            <a:endParaRPr lang="en-US" sz="3200" dirty="0"/>
          </a:p>
        </p:txBody>
      </p:sp>
      <p:pic>
        <p:nvPicPr>
          <p:cNvPr id="4" name="Content Placeholder 3"/>
          <p:cNvPicPr>
            <a:picLocks noGrp="1" noChangeAspect="1"/>
          </p:cNvPicPr>
          <p:nvPr>
            <p:ph idx="1"/>
          </p:nvPr>
        </p:nvPicPr>
        <p:blipFill>
          <a:blip r:embed="rId2"/>
          <a:stretch>
            <a:fillRect/>
          </a:stretch>
        </p:blipFill>
        <p:spPr>
          <a:xfrm>
            <a:off x="646111" y="2127049"/>
            <a:ext cx="10522632" cy="3936524"/>
          </a:xfrm>
          <a:prstGeom prst="rect">
            <a:avLst/>
          </a:prstGeom>
        </p:spPr>
      </p:pic>
    </p:spTree>
    <p:extLst>
      <p:ext uri="{BB962C8B-B14F-4D97-AF65-F5344CB8AC3E}">
        <p14:creationId xmlns:p14="http://schemas.microsoft.com/office/powerpoint/2010/main" val="12723516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sz="3200" dirty="0" smtClean="0"/>
              <a:t>Тестирање функционалности за новог корисника</a:t>
            </a:r>
            <a:endParaRPr lang="en-US" sz="3200" dirty="0"/>
          </a:p>
        </p:txBody>
      </p:sp>
      <p:pic>
        <p:nvPicPr>
          <p:cNvPr id="4" name="NoviKorisni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46497" y="1647142"/>
            <a:ext cx="8432193" cy="4742772"/>
          </a:xfrm>
        </p:spPr>
      </p:pic>
    </p:spTree>
    <p:extLst>
      <p:ext uri="{BB962C8B-B14F-4D97-AF65-F5344CB8AC3E}">
        <p14:creationId xmlns:p14="http://schemas.microsoft.com/office/powerpoint/2010/main" val="28816431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sz="3200" dirty="0" smtClean="0"/>
              <a:t>Тестирање функционалности за корисника са историјом куповине</a:t>
            </a:r>
            <a:endParaRPr lang="en-US" sz="3200" dirty="0"/>
          </a:p>
        </p:txBody>
      </p:sp>
      <p:pic>
        <p:nvPicPr>
          <p:cNvPr id="4" name="KorisnikSaIstorijo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07325" y="1589797"/>
            <a:ext cx="8959931" cy="5039604"/>
          </a:xfrm>
        </p:spPr>
      </p:pic>
    </p:spTree>
    <p:extLst>
      <p:ext uri="{BB962C8B-B14F-4D97-AF65-F5344CB8AC3E}">
        <p14:creationId xmlns:p14="http://schemas.microsoft.com/office/powerpoint/2010/main" val="3278537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dirty="0" smtClean="0"/>
              <a:t>Закључак</a:t>
            </a:r>
            <a:endParaRPr lang="en-US" dirty="0"/>
          </a:p>
        </p:txBody>
      </p:sp>
      <p:sp>
        <p:nvSpPr>
          <p:cNvPr id="3" name="Content Placeholder 2"/>
          <p:cNvSpPr>
            <a:spLocks noGrp="1"/>
          </p:cNvSpPr>
          <p:nvPr>
            <p:ph idx="1"/>
          </p:nvPr>
        </p:nvSpPr>
        <p:spPr>
          <a:xfrm>
            <a:off x="1103312" y="2052918"/>
            <a:ext cx="9401402" cy="4195481"/>
          </a:xfrm>
        </p:spPr>
        <p:txBody>
          <a:bodyPr/>
          <a:lstStyle/>
          <a:p>
            <a:r>
              <a:rPr lang="ru-RU" dirty="0"/>
              <a:t>Системи за препоруке побољшавају корисничко искуство у е-commerce апликацијама и доприносе већој вероватноћи куповине</a:t>
            </a:r>
            <a:r>
              <a:rPr lang="ru-RU" dirty="0" smtClean="0"/>
              <a:t>.</a:t>
            </a:r>
            <a:endParaRPr lang="en-US" dirty="0" smtClean="0"/>
          </a:p>
          <a:p>
            <a:r>
              <a:rPr lang="ru-RU" dirty="0"/>
              <a:t>DuckDB база се показала као ефикасна у обради великих скупова података у реалном времену и оптимизована за аналитичке упите</a:t>
            </a:r>
            <a:r>
              <a:rPr lang="ru-RU" dirty="0" smtClean="0"/>
              <a:t>.</a:t>
            </a:r>
            <a:endParaRPr lang="en-US" dirty="0" smtClean="0"/>
          </a:p>
          <a:p>
            <a:r>
              <a:rPr lang="ru-RU" dirty="0"/>
              <a:t>Могућа унапређења: Додавање машинског учења за прецизније препоруке и увођење дистрибуиране обраде за ефикаснију обраду података са више локација.</a:t>
            </a:r>
            <a:endParaRPr lang="en-US" dirty="0"/>
          </a:p>
        </p:txBody>
      </p:sp>
    </p:spTree>
    <p:extLst>
      <p:ext uri="{BB962C8B-B14F-4D97-AF65-F5344CB8AC3E}">
        <p14:creationId xmlns:p14="http://schemas.microsoft.com/office/powerpoint/2010/main" val="37830103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525480" y="2525485"/>
            <a:ext cx="8044547" cy="1938992"/>
          </a:xfrm>
          <a:prstGeom prst="rect">
            <a:avLst/>
          </a:prstGeom>
          <a:noFill/>
        </p:spPr>
        <p:txBody>
          <a:bodyPr wrap="square" rtlCol="0">
            <a:spAutoFit/>
          </a:bodyPr>
          <a:lstStyle/>
          <a:p>
            <a:r>
              <a:rPr lang="sr-Cyrl-RS" sz="6000" dirty="0" smtClean="0"/>
              <a:t>Хвала на пажњи!</a:t>
            </a:r>
            <a:r>
              <a:rPr lang="en-US" sz="6000" dirty="0" smtClean="0"/>
              <a:t> </a:t>
            </a:r>
            <a:r>
              <a:rPr lang="en-US" sz="6000" dirty="0" smtClean="0">
                <a:sym typeface="Wingdings" panose="05000000000000000000" pitchFamily="2" charset="2"/>
              </a:rPr>
              <a:t></a:t>
            </a:r>
            <a:endParaRPr lang="sr-Cyrl-RS" sz="6000" dirty="0" smtClean="0"/>
          </a:p>
          <a:p>
            <a:r>
              <a:rPr lang="sr-Cyrl-RS" sz="6000" dirty="0"/>
              <a:t>	</a:t>
            </a:r>
            <a:r>
              <a:rPr lang="sr-Cyrl-RS" sz="6000" dirty="0" smtClean="0"/>
              <a:t>      Питања?</a:t>
            </a:r>
            <a:endParaRPr lang="en-US" sz="6000" dirty="0"/>
          </a:p>
        </p:txBody>
      </p:sp>
    </p:spTree>
    <p:extLst>
      <p:ext uri="{BB962C8B-B14F-4D97-AF65-F5344CB8AC3E}">
        <p14:creationId xmlns:p14="http://schemas.microsoft.com/office/powerpoint/2010/main" val="40278034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dirty="0" smtClean="0"/>
              <a:t>Увод</a:t>
            </a:r>
            <a:endParaRPr lang="en-US" dirty="0"/>
          </a:p>
        </p:txBody>
      </p:sp>
      <p:sp>
        <p:nvSpPr>
          <p:cNvPr id="3" name="Content Placeholder 2"/>
          <p:cNvSpPr>
            <a:spLocks noGrp="1"/>
          </p:cNvSpPr>
          <p:nvPr>
            <p:ph idx="1"/>
          </p:nvPr>
        </p:nvSpPr>
        <p:spPr/>
        <p:txBody>
          <a:bodyPr/>
          <a:lstStyle/>
          <a:p>
            <a:r>
              <a:rPr lang="sr-Cyrl-RS" dirty="0" smtClean="0"/>
              <a:t>Идеја завршног рада настала је због:</a:t>
            </a:r>
          </a:p>
          <a:p>
            <a:pPr marL="457200" indent="-457200">
              <a:buFont typeface="+mj-lt"/>
              <a:buAutoNum type="arabicPeriod"/>
            </a:pPr>
            <a:r>
              <a:rPr lang="sr-Cyrl-RS" dirty="0" smtClean="0"/>
              <a:t>Експанзиј</a:t>
            </a:r>
            <a:r>
              <a:rPr lang="en-US" dirty="0" smtClean="0"/>
              <a:t>e</a:t>
            </a:r>
            <a:r>
              <a:rPr lang="sr-Cyrl-RS" dirty="0" smtClean="0"/>
              <a:t> коришћења интернета и све већа употреба е-</a:t>
            </a:r>
            <a:r>
              <a:rPr lang="en-US" dirty="0" smtClean="0"/>
              <a:t>commerce</a:t>
            </a:r>
            <a:r>
              <a:rPr lang="sr-Cyrl-RS" dirty="0" smtClean="0"/>
              <a:t> апликација</a:t>
            </a:r>
          </a:p>
          <a:p>
            <a:pPr marL="457200" indent="-457200">
              <a:buFont typeface="+mj-lt"/>
              <a:buAutoNum type="arabicPeriod"/>
            </a:pPr>
            <a:r>
              <a:rPr lang="sr-Cyrl-RS" dirty="0" smtClean="0"/>
              <a:t>Генерисањ</a:t>
            </a:r>
            <a:r>
              <a:rPr lang="en-US" dirty="0" smtClean="0"/>
              <a:t>a</a:t>
            </a:r>
            <a:r>
              <a:rPr lang="sr-Cyrl-RS" dirty="0" smtClean="0"/>
              <a:t> велике количине искористивих података</a:t>
            </a:r>
          </a:p>
          <a:p>
            <a:pPr marL="457200" indent="-457200">
              <a:buFont typeface="+mj-lt"/>
              <a:buAutoNum type="arabicPeriod"/>
            </a:pPr>
            <a:r>
              <a:rPr lang="sr-Cyrl-RS" dirty="0" smtClean="0"/>
              <a:t>Предности које доноси систем за давање препорука</a:t>
            </a:r>
          </a:p>
          <a:p>
            <a:pPr marL="457200" indent="-457200">
              <a:buFont typeface="+mj-lt"/>
              <a:buAutoNum type="arabicPeriod"/>
            </a:pPr>
            <a:r>
              <a:rPr lang="sr-Cyrl-RS" dirty="0" smtClean="0"/>
              <a:t>Ефикасности које доноси коришћеше </a:t>
            </a:r>
            <a:r>
              <a:rPr lang="en-US" dirty="0" err="1" smtClean="0"/>
              <a:t>DuckDB</a:t>
            </a:r>
            <a:r>
              <a:rPr lang="en-US" dirty="0" smtClean="0"/>
              <a:t> </a:t>
            </a:r>
            <a:r>
              <a:rPr lang="sr-Cyrl-RS" dirty="0" smtClean="0"/>
              <a:t>базе података</a:t>
            </a:r>
          </a:p>
          <a:p>
            <a:endParaRPr lang="en-US" dirty="0"/>
          </a:p>
        </p:txBody>
      </p:sp>
    </p:spTree>
    <p:extLst>
      <p:ext uri="{BB962C8B-B14F-4D97-AF65-F5344CB8AC3E}">
        <p14:creationId xmlns:p14="http://schemas.microsoft.com/office/powerpoint/2010/main" val="20107225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dirty="0" smtClean="0"/>
              <a:t>Систем за давање препорука</a:t>
            </a:r>
            <a:endParaRPr lang="en-US" dirty="0"/>
          </a:p>
        </p:txBody>
      </p:sp>
      <p:sp>
        <p:nvSpPr>
          <p:cNvPr id="3" name="Content Placeholder 2"/>
          <p:cNvSpPr>
            <a:spLocks noGrp="1"/>
          </p:cNvSpPr>
          <p:nvPr>
            <p:ph idx="1"/>
          </p:nvPr>
        </p:nvSpPr>
        <p:spPr>
          <a:xfrm>
            <a:off x="1103312" y="2052918"/>
            <a:ext cx="9161917" cy="4195481"/>
          </a:xfrm>
        </p:spPr>
        <p:txBody>
          <a:bodyPr/>
          <a:lstStyle/>
          <a:p>
            <a:r>
              <a:rPr lang="en-US" dirty="0" err="1"/>
              <a:t>Системи</a:t>
            </a:r>
            <a:r>
              <a:rPr lang="en-US" dirty="0"/>
              <a:t> </a:t>
            </a:r>
            <a:r>
              <a:rPr lang="en-US" dirty="0" err="1"/>
              <a:t>за</a:t>
            </a:r>
            <a:r>
              <a:rPr lang="en-US" dirty="0"/>
              <a:t> </a:t>
            </a:r>
            <a:r>
              <a:rPr lang="en-US" dirty="0" err="1"/>
              <a:t>давање</a:t>
            </a:r>
            <a:r>
              <a:rPr lang="en-US" dirty="0"/>
              <a:t> </a:t>
            </a:r>
            <a:r>
              <a:rPr lang="en-US" dirty="0" err="1"/>
              <a:t>препорука</a:t>
            </a:r>
            <a:r>
              <a:rPr lang="en-US" dirty="0"/>
              <a:t> </a:t>
            </a:r>
            <a:r>
              <a:rPr lang="en-US" dirty="0" err="1"/>
              <a:t>су</a:t>
            </a:r>
            <a:r>
              <a:rPr lang="en-US" dirty="0"/>
              <a:t> </a:t>
            </a:r>
            <a:r>
              <a:rPr lang="en-US" dirty="0" err="1"/>
              <a:t>информационо-филтрирајући</a:t>
            </a:r>
            <a:r>
              <a:rPr lang="en-US" dirty="0"/>
              <a:t> </a:t>
            </a:r>
            <a:r>
              <a:rPr lang="en-US" dirty="0" err="1"/>
              <a:t>алати</a:t>
            </a:r>
            <a:r>
              <a:rPr lang="en-US" dirty="0"/>
              <a:t> </a:t>
            </a:r>
            <a:r>
              <a:rPr lang="en-US" dirty="0" err="1"/>
              <a:t>који</a:t>
            </a:r>
            <a:r>
              <a:rPr lang="en-US" dirty="0"/>
              <a:t> </a:t>
            </a:r>
            <a:r>
              <a:rPr lang="en-US" dirty="0" err="1"/>
              <a:t>помажу</a:t>
            </a:r>
            <a:r>
              <a:rPr lang="en-US" dirty="0"/>
              <a:t> </a:t>
            </a:r>
            <a:r>
              <a:rPr lang="en-US" dirty="0" err="1"/>
              <a:t>корисницима</a:t>
            </a:r>
            <a:r>
              <a:rPr lang="en-US" dirty="0"/>
              <a:t> </a:t>
            </a:r>
            <a:r>
              <a:rPr lang="en-US" dirty="0" err="1"/>
              <a:t>да</a:t>
            </a:r>
            <a:r>
              <a:rPr lang="en-US" dirty="0"/>
              <a:t> </a:t>
            </a:r>
            <a:r>
              <a:rPr lang="en-US" dirty="0" err="1"/>
              <a:t>пронађу</a:t>
            </a:r>
            <a:r>
              <a:rPr lang="en-US" dirty="0"/>
              <a:t> </a:t>
            </a:r>
            <a:r>
              <a:rPr lang="en-US" dirty="0" err="1"/>
              <a:t>релевантне</a:t>
            </a:r>
            <a:r>
              <a:rPr lang="en-US" dirty="0"/>
              <a:t> </a:t>
            </a:r>
            <a:r>
              <a:rPr lang="en-US" dirty="0" err="1"/>
              <a:t>производе</a:t>
            </a:r>
            <a:r>
              <a:rPr lang="en-US" dirty="0"/>
              <a:t> </a:t>
            </a:r>
            <a:r>
              <a:rPr lang="en-US" dirty="0" err="1"/>
              <a:t>или</a:t>
            </a:r>
            <a:r>
              <a:rPr lang="en-US" dirty="0"/>
              <a:t> </a:t>
            </a:r>
            <a:r>
              <a:rPr lang="en-US" dirty="0" err="1"/>
              <a:t>информације</a:t>
            </a:r>
            <a:r>
              <a:rPr lang="en-US" dirty="0"/>
              <a:t> у </a:t>
            </a:r>
            <a:r>
              <a:rPr lang="en-US" dirty="0" err="1"/>
              <a:t>великим</a:t>
            </a:r>
            <a:r>
              <a:rPr lang="en-US" dirty="0"/>
              <a:t> </a:t>
            </a:r>
            <a:r>
              <a:rPr lang="en-US" dirty="0" err="1"/>
              <a:t>базама</a:t>
            </a:r>
            <a:r>
              <a:rPr lang="en-US" dirty="0"/>
              <a:t> </a:t>
            </a:r>
            <a:r>
              <a:rPr lang="en-US" dirty="0" err="1"/>
              <a:t>података</a:t>
            </a:r>
            <a:r>
              <a:rPr lang="en-US" dirty="0" smtClean="0"/>
              <a:t>.</a:t>
            </a:r>
            <a:endParaRPr lang="sr-Cyrl-RS" dirty="0" smtClean="0"/>
          </a:p>
          <a:p>
            <a:r>
              <a:rPr lang="sr-Cyrl-RS" dirty="0"/>
              <a:t>С</a:t>
            </a:r>
            <a:r>
              <a:rPr lang="en-US" dirty="0" err="1" smtClean="0"/>
              <a:t>истем</a:t>
            </a:r>
            <a:r>
              <a:rPr lang="en-US" dirty="0" smtClean="0"/>
              <a:t> </a:t>
            </a:r>
            <a:r>
              <a:rPr lang="en-US" dirty="0" err="1"/>
              <a:t>за</a:t>
            </a:r>
            <a:r>
              <a:rPr lang="en-US" dirty="0"/>
              <a:t> </a:t>
            </a:r>
            <a:r>
              <a:rPr lang="en-US" dirty="0" err="1"/>
              <a:t>давање</a:t>
            </a:r>
            <a:r>
              <a:rPr lang="en-US" dirty="0"/>
              <a:t> </a:t>
            </a:r>
            <a:r>
              <a:rPr lang="en-US" dirty="0" err="1"/>
              <a:t>препорука</a:t>
            </a:r>
            <a:r>
              <a:rPr lang="en-US" dirty="0"/>
              <a:t> </a:t>
            </a:r>
            <a:r>
              <a:rPr lang="en-US" dirty="0" err="1"/>
              <a:t>може</a:t>
            </a:r>
            <a:r>
              <a:rPr lang="en-US" dirty="0"/>
              <a:t> </a:t>
            </a:r>
            <a:r>
              <a:rPr lang="sr-Cyrl-RS" dirty="0" smtClean="0"/>
              <a:t>с</a:t>
            </a:r>
            <a:r>
              <a:rPr lang="en-US" dirty="0" smtClean="0"/>
              <a:t>e</a:t>
            </a:r>
            <a:r>
              <a:rPr lang="sr-Cyrl-RS" dirty="0" smtClean="0"/>
              <a:t> </a:t>
            </a:r>
            <a:r>
              <a:rPr lang="en-US" dirty="0" err="1" smtClean="0"/>
              <a:t>посматрати</a:t>
            </a:r>
            <a:r>
              <a:rPr lang="en-US" dirty="0" smtClean="0"/>
              <a:t> </a:t>
            </a:r>
            <a:r>
              <a:rPr lang="en-US" dirty="0"/>
              <a:t>и </a:t>
            </a:r>
            <a:r>
              <a:rPr lang="en-US" dirty="0" err="1"/>
              <a:t>као</a:t>
            </a:r>
            <a:r>
              <a:rPr lang="en-US" dirty="0"/>
              <a:t> </a:t>
            </a:r>
            <a:r>
              <a:rPr lang="en-US" dirty="0" err="1"/>
              <a:t>страшки</a:t>
            </a:r>
            <a:r>
              <a:rPr lang="en-US" dirty="0"/>
              <a:t> </a:t>
            </a:r>
            <a:r>
              <a:rPr lang="en-US" dirty="0" err="1"/>
              <a:t>алат</a:t>
            </a:r>
            <a:r>
              <a:rPr lang="en-US" dirty="0"/>
              <a:t> </a:t>
            </a:r>
            <a:r>
              <a:rPr lang="en-US" dirty="0" err="1"/>
              <a:t>за</a:t>
            </a:r>
            <a:r>
              <a:rPr lang="en-US" dirty="0"/>
              <a:t> </a:t>
            </a:r>
            <a:r>
              <a:rPr lang="en-US" dirty="0" err="1"/>
              <a:t>доношење</a:t>
            </a:r>
            <a:r>
              <a:rPr lang="en-US" dirty="0"/>
              <a:t> </a:t>
            </a:r>
            <a:r>
              <a:rPr lang="en-US" dirty="0" err="1"/>
              <a:t>одлука</a:t>
            </a:r>
            <a:r>
              <a:rPr lang="en-US" dirty="0"/>
              <a:t> у </a:t>
            </a:r>
            <a:r>
              <a:rPr lang="en-US" dirty="0" err="1"/>
              <a:t>системима</a:t>
            </a:r>
            <a:r>
              <a:rPr lang="en-US" dirty="0"/>
              <a:t> </a:t>
            </a:r>
            <a:r>
              <a:rPr lang="en-US" dirty="0" err="1"/>
              <a:t>који</a:t>
            </a:r>
            <a:r>
              <a:rPr lang="en-US" dirty="0"/>
              <a:t> </a:t>
            </a:r>
            <a:r>
              <a:rPr lang="en-US" dirty="0" err="1"/>
              <a:t>обрађују</a:t>
            </a:r>
            <a:r>
              <a:rPr lang="en-US" dirty="0"/>
              <a:t> </a:t>
            </a:r>
            <a:r>
              <a:rPr lang="en-US" dirty="0" err="1"/>
              <a:t>велику</a:t>
            </a:r>
            <a:r>
              <a:rPr lang="en-US" dirty="0"/>
              <a:t> </a:t>
            </a:r>
            <a:r>
              <a:rPr lang="en-US" dirty="0" err="1"/>
              <a:t>количину</a:t>
            </a:r>
            <a:r>
              <a:rPr lang="en-US" dirty="0"/>
              <a:t> </a:t>
            </a:r>
            <a:r>
              <a:rPr lang="en-US" dirty="0" err="1"/>
              <a:t>података</a:t>
            </a:r>
            <a:r>
              <a:rPr lang="en-US" dirty="0"/>
              <a:t>. </a:t>
            </a:r>
            <a:endParaRPr lang="sr-Cyrl-RS" dirty="0"/>
          </a:p>
        </p:txBody>
      </p:sp>
    </p:spTree>
    <p:extLst>
      <p:ext uri="{BB962C8B-B14F-4D97-AF65-F5344CB8AC3E}">
        <p14:creationId xmlns:p14="http://schemas.microsoft.com/office/powerpoint/2010/main" val="28637298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sz="3600" dirty="0" smtClean="0"/>
              <a:t>Разлози за имплементирање система за давање препорука у </a:t>
            </a:r>
            <a:r>
              <a:rPr lang="sr-Cyrl-RS" sz="3600" dirty="0" smtClean="0"/>
              <a:t>е</a:t>
            </a:r>
            <a:r>
              <a:rPr lang="en-US" sz="3600" dirty="0" smtClean="0"/>
              <a:t>–commerce </a:t>
            </a:r>
            <a:r>
              <a:rPr lang="sr-Cyrl-RS" sz="3600" dirty="0" smtClean="0"/>
              <a:t>апликацији</a:t>
            </a:r>
            <a:endParaRPr lang="en-US" sz="3600" dirty="0"/>
          </a:p>
        </p:txBody>
      </p:sp>
      <p:sp>
        <p:nvSpPr>
          <p:cNvPr id="3" name="Content Placeholder 2"/>
          <p:cNvSpPr>
            <a:spLocks noGrp="1"/>
          </p:cNvSpPr>
          <p:nvPr>
            <p:ph idx="1"/>
          </p:nvPr>
        </p:nvSpPr>
        <p:spPr>
          <a:xfrm>
            <a:off x="1103312" y="3004457"/>
            <a:ext cx="8946541" cy="3243942"/>
          </a:xfrm>
        </p:spPr>
        <p:txBody>
          <a:bodyPr/>
          <a:lstStyle/>
          <a:p>
            <a:r>
              <a:rPr lang="sr-Cyrl-RS" dirty="0" smtClean="0"/>
              <a:t>Повећање продаје</a:t>
            </a:r>
          </a:p>
          <a:p>
            <a:r>
              <a:rPr lang="sr-Cyrl-RS" dirty="0" smtClean="0"/>
              <a:t>Побољшање корисничког искуства</a:t>
            </a:r>
            <a:endParaRPr lang="en-US" dirty="0" smtClean="0"/>
          </a:p>
          <a:p>
            <a:r>
              <a:rPr lang="en-US" dirty="0" err="1" smtClean="0"/>
              <a:t>Ko</a:t>
            </a:r>
            <a:r>
              <a:rPr lang="sr-Cyrl-RS" dirty="0" smtClean="0"/>
              <a:t>нкурентност</a:t>
            </a:r>
          </a:p>
          <a:p>
            <a:r>
              <a:rPr lang="sr-Cyrl-RS" dirty="0" smtClean="0"/>
              <a:t>Унапређење пословања и смањење трошкова компаније</a:t>
            </a:r>
            <a:endParaRPr lang="en-US" dirty="0"/>
          </a:p>
        </p:txBody>
      </p:sp>
    </p:spTree>
    <p:extLst>
      <p:ext uri="{BB962C8B-B14F-4D97-AF65-F5344CB8AC3E}">
        <p14:creationId xmlns:p14="http://schemas.microsoft.com/office/powerpoint/2010/main" val="37327632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dirty="0" smtClean="0"/>
              <a:t>Типови система за давање препорука</a:t>
            </a:r>
            <a:endParaRPr lang="en-US" dirty="0"/>
          </a:p>
        </p:txBody>
      </p:sp>
      <p:sp>
        <p:nvSpPr>
          <p:cNvPr id="3" name="Content Placeholder 2"/>
          <p:cNvSpPr>
            <a:spLocks noGrp="1"/>
          </p:cNvSpPr>
          <p:nvPr>
            <p:ph idx="1"/>
          </p:nvPr>
        </p:nvSpPr>
        <p:spPr/>
        <p:txBody>
          <a:bodyPr/>
          <a:lstStyle/>
          <a:p>
            <a:r>
              <a:rPr lang="sr-Cyrl-RS" dirty="0" smtClean="0"/>
              <a:t>Колаборативно филтрирање</a:t>
            </a:r>
          </a:p>
          <a:p>
            <a:r>
              <a:rPr lang="sr-Cyrl-RS" dirty="0" smtClean="0"/>
              <a:t>Филтрирање по садржају</a:t>
            </a:r>
          </a:p>
          <a:p>
            <a:r>
              <a:rPr lang="sr-Cyrl-RS" dirty="0" smtClean="0"/>
              <a:t>Хибридне методе</a:t>
            </a:r>
            <a:endParaRPr lang="en-US" dirty="0"/>
          </a:p>
        </p:txBody>
      </p:sp>
      <p:pic>
        <p:nvPicPr>
          <p:cNvPr id="4" name="Picture 3"/>
          <p:cNvPicPr>
            <a:picLocks noChangeAspect="1"/>
          </p:cNvPicPr>
          <p:nvPr/>
        </p:nvPicPr>
        <p:blipFill>
          <a:blip r:embed="rId3"/>
          <a:stretch>
            <a:fillRect/>
          </a:stretch>
        </p:blipFill>
        <p:spPr>
          <a:xfrm>
            <a:off x="2997427" y="3676294"/>
            <a:ext cx="6619875" cy="2771775"/>
          </a:xfrm>
          <a:prstGeom prst="rect">
            <a:avLst/>
          </a:prstGeom>
        </p:spPr>
      </p:pic>
    </p:spTree>
    <p:extLst>
      <p:ext uri="{BB962C8B-B14F-4D97-AF65-F5344CB8AC3E}">
        <p14:creationId xmlns:p14="http://schemas.microsoft.com/office/powerpoint/2010/main" val="40055681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Cyrl-RS" dirty="0" smtClean="0"/>
              <a:t>Колаборативно филтрирање</a:t>
            </a:r>
            <a:br>
              <a:rPr lang="sr-Cyrl-RS" dirty="0" smtClean="0"/>
            </a:br>
            <a:r>
              <a:rPr lang="sr-Cyrl-RS" dirty="0" smtClean="0"/>
              <a:t>(енгл. </a:t>
            </a:r>
            <a:r>
              <a:rPr lang="en-US" dirty="0" smtClean="0"/>
              <a:t>Collaborative filtering)</a:t>
            </a:r>
            <a:endParaRPr lang="en-US" dirty="0"/>
          </a:p>
        </p:txBody>
      </p:sp>
      <p:sp>
        <p:nvSpPr>
          <p:cNvPr id="3" name="Content Placeholder 2"/>
          <p:cNvSpPr>
            <a:spLocks noGrp="1"/>
          </p:cNvSpPr>
          <p:nvPr>
            <p:ph idx="1"/>
          </p:nvPr>
        </p:nvSpPr>
        <p:spPr/>
        <p:txBody>
          <a:bodyPr/>
          <a:lstStyle/>
          <a:p>
            <a:r>
              <a:rPr lang="sr-Cyrl-RS" dirty="0" smtClean="0"/>
              <a:t>Техника</a:t>
            </a:r>
            <a:r>
              <a:rPr lang="en-US" dirty="0" smtClean="0"/>
              <a:t> </a:t>
            </a:r>
            <a:r>
              <a:rPr lang="en-US" dirty="0" err="1"/>
              <a:t>се</a:t>
            </a:r>
            <a:r>
              <a:rPr lang="en-US" dirty="0"/>
              <a:t> </a:t>
            </a:r>
            <a:r>
              <a:rPr lang="en-US" dirty="0" err="1"/>
              <a:t>заснива</a:t>
            </a:r>
            <a:r>
              <a:rPr lang="en-US" dirty="0"/>
              <a:t> </a:t>
            </a:r>
            <a:r>
              <a:rPr lang="en-US" dirty="0" err="1"/>
              <a:t>на</a:t>
            </a:r>
            <a:r>
              <a:rPr lang="en-US" dirty="0"/>
              <a:t> </a:t>
            </a:r>
            <a:r>
              <a:rPr lang="en-US" dirty="0" err="1"/>
              <a:t>идеји</a:t>
            </a:r>
            <a:r>
              <a:rPr lang="en-US" dirty="0"/>
              <a:t> </a:t>
            </a:r>
            <a:r>
              <a:rPr lang="en-US" dirty="0" err="1"/>
              <a:t>да</a:t>
            </a:r>
            <a:r>
              <a:rPr lang="en-US" dirty="0"/>
              <a:t> </a:t>
            </a:r>
            <a:r>
              <a:rPr lang="en-US" dirty="0" err="1"/>
              <a:t>се</a:t>
            </a:r>
            <a:r>
              <a:rPr lang="en-US" dirty="0"/>
              <a:t> </a:t>
            </a:r>
            <a:r>
              <a:rPr lang="en-US" dirty="0" err="1"/>
              <a:t>на</a:t>
            </a:r>
            <a:r>
              <a:rPr lang="en-US" dirty="0"/>
              <a:t> </a:t>
            </a:r>
            <a:r>
              <a:rPr lang="en-US" dirty="0" err="1"/>
              <a:t>основу</a:t>
            </a:r>
            <a:r>
              <a:rPr lang="en-US" dirty="0"/>
              <a:t> </a:t>
            </a:r>
            <a:r>
              <a:rPr lang="en-US" dirty="0" err="1"/>
              <a:t>корисничких</a:t>
            </a:r>
            <a:r>
              <a:rPr lang="en-US" dirty="0"/>
              <a:t> </a:t>
            </a:r>
            <a:r>
              <a:rPr lang="en-US" dirty="0" err="1"/>
              <a:t>преференција</a:t>
            </a:r>
            <a:r>
              <a:rPr lang="en-US" dirty="0"/>
              <a:t> и </a:t>
            </a:r>
            <a:r>
              <a:rPr lang="en-US" dirty="0" err="1" smtClean="0"/>
              <a:t>понашања</a:t>
            </a:r>
            <a:r>
              <a:rPr lang="en-US" dirty="0" smtClean="0"/>
              <a:t> </a:t>
            </a:r>
            <a:r>
              <a:rPr lang="en-US" dirty="0" err="1"/>
              <a:t>генеришу</a:t>
            </a:r>
            <a:r>
              <a:rPr lang="en-US" dirty="0"/>
              <a:t> </a:t>
            </a:r>
            <a:r>
              <a:rPr lang="en-US" dirty="0" err="1" smtClean="0"/>
              <a:t>препоруке</a:t>
            </a:r>
            <a:r>
              <a:rPr lang="sr-Cyrl-RS" dirty="0" smtClean="0"/>
              <a:t>.</a:t>
            </a:r>
          </a:p>
          <a:p>
            <a:r>
              <a:rPr lang="en-US" dirty="0" err="1"/>
              <a:t>Колаборативно</a:t>
            </a:r>
            <a:r>
              <a:rPr lang="en-US" dirty="0"/>
              <a:t> </a:t>
            </a:r>
            <a:r>
              <a:rPr lang="en-US" dirty="0" err="1"/>
              <a:t>филтрирање</a:t>
            </a:r>
            <a:r>
              <a:rPr lang="sr-Cyrl-RS" dirty="0"/>
              <a:t> </a:t>
            </a:r>
            <a:r>
              <a:rPr lang="en-US" dirty="0" err="1" smtClean="0"/>
              <a:t>се</a:t>
            </a:r>
            <a:r>
              <a:rPr lang="en-US" dirty="0" smtClean="0"/>
              <a:t> </a:t>
            </a:r>
            <a:r>
              <a:rPr lang="en-US" dirty="0" err="1"/>
              <a:t>може</a:t>
            </a:r>
            <a:r>
              <a:rPr lang="en-US" dirty="0"/>
              <a:t> </a:t>
            </a:r>
            <a:r>
              <a:rPr lang="en-US" dirty="0" err="1"/>
              <a:t>поделити</a:t>
            </a:r>
            <a:r>
              <a:rPr lang="en-US" dirty="0"/>
              <a:t> </a:t>
            </a:r>
            <a:r>
              <a:rPr lang="en-US" dirty="0" err="1"/>
              <a:t>на</a:t>
            </a:r>
            <a:r>
              <a:rPr lang="en-US" dirty="0"/>
              <a:t> </a:t>
            </a:r>
            <a:r>
              <a:rPr lang="en-US" dirty="0" err="1"/>
              <a:t>два</a:t>
            </a:r>
            <a:r>
              <a:rPr lang="en-US" dirty="0"/>
              <a:t> </a:t>
            </a:r>
            <a:r>
              <a:rPr lang="en-US" dirty="0" err="1"/>
              <a:t>приступа</a:t>
            </a:r>
            <a:r>
              <a:rPr lang="en-US" dirty="0" smtClean="0"/>
              <a:t>:</a:t>
            </a:r>
            <a:endParaRPr lang="sr-Cyrl-RS" dirty="0" smtClean="0"/>
          </a:p>
          <a:p>
            <a:pPr marL="457200" indent="-457200">
              <a:buFont typeface="+mj-lt"/>
              <a:buAutoNum type="arabicPeriod"/>
            </a:pPr>
            <a:r>
              <a:rPr lang="sr-Cyrl-RS" dirty="0" err="1"/>
              <a:t>Б</a:t>
            </a:r>
            <a:r>
              <a:rPr lang="en-US" dirty="0" err="1" smtClean="0"/>
              <a:t>азиран</a:t>
            </a:r>
            <a:r>
              <a:rPr lang="sr-Cyrl-RS" dirty="0" smtClean="0"/>
              <a:t>о</a:t>
            </a:r>
            <a:r>
              <a:rPr lang="en-US" dirty="0" smtClean="0"/>
              <a:t> </a:t>
            </a:r>
            <a:r>
              <a:rPr lang="en-US" dirty="0" err="1"/>
              <a:t>на</a:t>
            </a:r>
            <a:r>
              <a:rPr lang="en-US" dirty="0"/>
              <a:t> </a:t>
            </a:r>
            <a:r>
              <a:rPr lang="en-US" dirty="0" err="1"/>
              <a:t>меморији</a:t>
            </a:r>
            <a:r>
              <a:rPr lang="en-US" dirty="0"/>
              <a:t> </a:t>
            </a:r>
            <a:r>
              <a:rPr lang="en-US" dirty="0" smtClean="0"/>
              <a:t>(</a:t>
            </a:r>
            <a:r>
              <a:rPr lang="sr-Cyrl-RS" dirty="0" smtClean="0"/>
              <a:t>енгл. </a:t>
            </a:r>
            <a:r>
              <a:rPr lang="en-US" dirty="0" smtClean="0"/>
              <a:t>memory-based)</a:t>
            </a:r>
            <a:endParaRPr lang="sr-Cyrl-RS" dirty="0" smtClean="0"/>
          </a:p>
          <a:p>
            <a:pPr lvl="1"/>
            <a:r>
              <a:rPr lang="en-US" dirty="0" err="1" smtClean="0"/>
              <a:t>колаборотивно</a:t>
            </a:r>
            <a:r>
              <a:rPr lang="en-US" dirty="0" smtClean="0"/>
              <a:t> </a:t>
            </a:r>
            <a:r>
              <a:rPr lang="en-US" dirty="0" err="1"/>
              <a:t>филтрирање</a:t>
            </a:r>
            <a:r>
              <a:rPr lang="en-US" dirty="0"/>
              <a:t> </a:t>
            </a:r>
            <a:r>
              <a:rPr lang="en-US" dirty="0" err="1"/>
              <a:t>на</a:t>
            </a:r>
            <a:r>
              <a:rPr lang="en-US" dirty="0"/>
              <a:t> </a:t>
            </a:r>
            <a:r>
              <a:rPr lang="en-US" dirty="0" err="1"/>
              <a:t>основу</a:t>
            </a:r>
            <a:r>
              <a:rPr lang="en-US" dirty="0"/>
              <a:t> </a:t>
            </a:r>
            <a:r>
              <a:rPr lang="en-US" dirty="0" err="1" smtClean="0"/>
              <a:t>корисника</a:t>
            </a:r>
            <a:endParaRPr lang="sr-Cyrl-RS" dirty="0" smtClean="0"/>
          </a:p>
          <a:p>
            <a:pPr lvl="1"/>
            <a:r>
              <a:rPr lang="en-US" dirty="0" err="1"/>
              <a:t>колаборативно</a:t>
            </a:r>
            <a:r>
              <a:rPr lang="en-US" dirty="0"/>
              <a:t> </a:t>
            </a:r>
            <a:r>
              <a:rPr lang="en-US" dirty="0" err="1"/>
              <a:t>филтрирање</a:t>
            </a:r>
            <a:r>
              <a:rPr lang="en-US" dirty="0"/>
              <a:t> </a:t>
            </a:r>
            <a:r>
              <a:rPr lang="en-US" dirty="0" err="1"/>
              <a:t>на</a:t>
            </a:r>
            <a:r>
              <a:rPr lang="en-US" dirty="0"/>
              <a:t> </a:t>
            </a:r>
            <a:r>
              <a:rPr lang="en-US" dirty="0" err="1"/>
              <a:t>основу</a:t>
            </a:r>
            <a:r>
              <a:rPr lang="en-US" dirty="0"/>
              <a:t> </a:t>
            </a:r>
            <a:r>
              <a:rPr lang="en-US" dirty="0" err="1"/>
              <a:t>производа</a:t>
            </a:r>
            <a:r>
              <a:rPr lang="en-US" dirty="0"/>
              <a:t> </a:t>
            </a:r>
            <a:endParaRPr lang="sr-Cyrl-RS" dirty="0" smtClean="0"/>
          </a:p>
          <a:p>
            <a:pPr marL="457200" indent="-457200">
              <a:buFont typeface="+mj-lt"/>
              <a:buAutoNum type="arabicPeriod"/>
            </a:pPr>
            <a:r>
              <a:rPr lang="sr-Cyrl-RS" dirty="0" err="1"/>
              <a:t>Б</a:t>
            </a:r>
            <a:r>
              <a:rPr lang="en-US" dirty="0" err="1" smtClean="0"/>
              <a:t>азиран</a:t>
            </a:r>
            <a:r>
              <a:rPr lang="sr-Cyrl-RS" dirty="0" smtClean="0"/>
              <a:t>о</a:t>
            </a:r>
            <a:r>
              <a:rPr lang="en-US" dirty="0" smtClean="0"/>
              <a:t> </a:t>
            </a:r>
            <a:r>
              <a:rPr lang="en-US" dirty="0" err="1"/>
              <a:t>на</a:t>
            </a:r>
            <a:r>
              <a:rPr lang="en-US" dirty="0"/>
              <a:t> </a:t>
            </a:r>
            <a:r>
              <a:rPr lang="en-US" dirty="0" err="1"/>
              <a:t>моделу</a:t>
            </a:r>
            <a:r>
              <a:rPr lang="en-US" dirty="0"/>
              <a:t> </a:t>
            </a:r>
            <a:r>
              <a:rPr lang="en-US" dirty="0" smtClean="0"/>
              <a:t>(</a:t>
            </a:r>
            <a:r>
              <a:rPr lang="sr-Cyrl-RS" dirty="0" smtClean="0"/>
              <a:t>енгл. </a:t>
            </a:r>
            <a:r>
              <a:rPr lang="en-US" dirty="0" smtClean="0"/>
              <a:t>model-based</a:t>
            </a:r>
            <a:r>
              <a:rPr lang="en-US" dirty="0"/>
              <a:t>)</a:t>
            </a:r>
            <a:endParaRPr lang="sr-Cyrl-RS" dirty="0" smtClean="0"/>
          </a:p>
          <a:p>
            <a:endParaRPr lang="en-US" dirty="0"/>
          </a:p>
        </p:txBody>
      </p:sp>
    </p:spTree>
    <p:extLst>
      <p:ext uri="{BB962C8B-B14F-4D97-AF65-F5344CB8AC3E}">
        <p14:creationId xmlns:p14="http://schemas.microsoft.com/office/powerpoint/2010/main" val="34155197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10359346" cy="1400530"/>
          </a:xfrm>
        </p:spPr>
        <p:txBody>
          <a:bodyPr/>
          <a:lstStyle/>
          <a:p>
            <a:r>
              <a:rPr lang="sr-Cyrl-RS" sz="2800" dirty="0" smtClean="0"/>
              <a:t>Колаборативно филтрирање</a:t>
            </a:r>
            <a:r>
              <a:rPr lang="en-US" sz="2800" dirty="0" smtClean="0"/>
              <a:t> </a:t>
            </a:r>
            <a:r>
              <a:rPr lang="sr-Cyrl-RS" sz="2800" dirty="0" smtClean="0"/>
              <a:t>на основу корисника </a:t>
            </a:r>
            <a:r>
              <a:rPr lang="en-US" sz="2800" dirty="0" smtClean="0"/>
              <a:t/>
            </a:r>
            <a:br>
              <a:rPr lang="en-US" sz="2800" dirty="0" smtClean="0"/>
            </a:br>
            <a:r>
              <a:rPr lang="sr-Cyrl-RS" sz="2800" dirty="0" smtClean="0"/>
              <a:t>(енгл. </a:t>
            </a:r>
            <a:r>
              <a:rPr lang="en-US" sz="2800" dirty="0" smtClean="0"/>
              <a:t>User-based collaborative filtering)</a:t>
            </a:r>
            <a:endParaRPr lang="en-US" sz="2800" dirty="0"/>
          </a:p>
        </p:txBody>
      </p:sp>
      <p:pic>
        <p:nvPicPr>
          <p:cNvPr id="4" name="Content Placeholder 3"/>
          <p:cNvPicPr>
            <a:picLocks noGrp="1" noChangeAspect="1"/>
          </p:cNvPicPr>
          <p:nvPr>
            <p:ph idx="1"/>
          </p:nvPr>
        </p:nvPicPr>
        <p:blipFill>
          <a:blip r:embed="rId3"/>
          <a:stretch>
            <a:fillRect/>
          </a:stretch>
        </p:blipFill>
        <p:spPr>
          <a:xfrm>
            <a:off x="2426835" y="2067945"/>
            <a:ext cx="7258050" cy="3990975"/>
          </a:xfrm>
          <a:prstGeom prst="rect">
            <a:avLst/>
          </a:prstGeom>
        </p:spPr>
      </p:pic>
    </p:spTree>
    <p:extLst>
      <p:ext uri="{BB962C8B-B14F-4D97-AF65-F5344CB8AC3E}">
        <p14:creationId xmlns:p14="http://schemas.microsoft.com/office/powerpoint/2010/main" val="29907829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71518" cy="1400530"/>
          </a:xfrm>
        </p:spPr>
        <p:txBody>
          <a:bodyPr/>
          <a:lstStyle/>
          <a:p>
            <a:r>
              <a:rPr lang="sr-Cyrl-RS" sz="2800" dirty="0"/>
              <a:t>Колаборативно филтрирање</a:t>
            </a:r>
            <a:r>
              <a:rPr lang="en-US" sz="2800" dirty="0"/>
              <a:t> </a:t>
            </a:r>
            <a:r>
              <a:rPr lang="sr-Cyrl-RS" sz="2800" dirty="0"/>
              <a:t>на основу </a:t>
            </a:r>
            <a:r>
              <a:rPr lang="sr-Cyrl-RS" sz="2800" dirty="0" smtClean="0"/>
              <a:t>производа </a:t>
            </a:r>
            <a:r>
              <a:rPr lang="en-US" sz="2800" dirty="0"/>
              <a:t/>
            </a:r>
            <a:br>
              <a:rPr lang="en-US" sz="2800" dirty="0"/>
            </a:br>
            <a:r>
              <a:rPr lang="sr-Cyrl-RS" sz="2800" dirty="0"/>
              <a:t>(енгл. </a:t>
            </a:r>
            <a:r>
              <a:rPr lang="en-US" sz="2800" dirty="0" smtClean="0"/>
              <a:t>Item-based </a:t>
            </a:r>
            <a:r>
              <a:rPr lang="en-US" sz="2800" dirty="0"/>
              <a:t>collaborative filtering)</a:t>
            </a:r>
          </a:p>
        </p:txBody>
      </p:sp>
      <p:pic>
        <p:nvPicPr>
          <p:cNvPr id="4" name="Content Placeholder 3"/>
          <p:cNvPicPr>
            <a:picLocks noGrp="1" noChangeAspect="1"/>
          </p:cNvPicPr>
          <p:nvPr>
            <p:ph idx="1"/>
          </p:nvPr>
        </p:nvPicPr>
        <p:blipFill>
          <a:blip r:embed="rId3"/>
          <a:stretch>
            <a:fillRect/>
          </a:stretch>
        </p:blipFill>
        <p:spPr>
          <a:xfrm>
            <a:off x="3118822" y="2052638"/>
            <a:ext cx="5242704" cy="4195762"/>
          </a:xfrm>
          <a:prstGeom prst="rect">
            <a:avLst/>
          </a:prstGeom>
        </p:spPr>
      </p:pic>
    </p:spTree>
    <p:extLst>
      <p:ext uri="{BB962C8B-B14F-4D97-AF65-F5344CB8AC3E}">
        <p14:creationId xmlns:p14="http://schemas.microsoft.com/office/powerpoint/2010/main" val="63856610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2619</TotalTime>
  <Words>3255</Words>
  <Application>Microsoft Office PowerPoint</Application>
  <PresentationFormat>Widescreen</PresentationFormat>
  <Paragraphs>186</Paragraphs>
  <Slides>25</Slides>
  <Notes>14</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Century Gothic</vt:lpstr>
      <vt:lpstr>Wingdings</vt:lpstr>
      <vt:lpstr>Wingdings 3</vt:lpstr>
      <vt:lpstr>Ion</vt:lpstr>
      <vt:lpstr>PowerPoint Presentation</vt:lpstr>
      <vt:lpstr>Садржај:</vt:lpstr>
      <vt:lpstr>Увод</vt:lpstr>
      <vt:lpstr>Систем за давање препорука</vt:lpstr>
      <vt:lpstr>Разлози за имплементирање система за давање препорука у е–commerce апликацији</vt:lpstr>
      <vt:lpstr>Типови система за давање препорука</vt:lpstr>
      <vt:lpstr>Колаборативно филтрирање (енгл. Collaborative filtering)</vt:lpstr>
      <vt:lpstr>Колаборативно филтрирање на основу корисника  (енгл. User-based collaborative filtering)</vt:lpstr>
      <vt:lpstr>Колаборативно филтрирање на основу производа  (енгл. Item-based collaborative filtering)</vt:lpstr>
      <vt:lpstr>Проблеми са којима се суочава колаборативно филтрирање</vt:lpstr>
      <vt:lpstr>Филтрирање по садржају (енгл. Content-based filtering)</vt:lpstr>
      <vt:lpstr>Проблеми са којима се суочава садржајно филтрирање</vt:lpstr>
      <vt:lpstr>Хибридни системи за давање препорука (енгл. Hybrid methods)</vt:lpstr>
      <vt:lpstr>DuckDB аналитичка база података</vt:lpstr>
      <vt:lpstr>Разлози за коришћење DuckDB базе података</vt:lpstr>
      <vt:lpstr>Стандардне примене DuckDB базе података</vt:lpstr>
      <vt:lpstr>Разлози за коришћење DuckDB базе за аналитику</vt:lpstr>
      <vt:lpstr>Имплементација система за давање препорука </vt:lpstr>
      <vt:lpstr>Имплементација система за давање препорука </vt:lpstr>
      <vt:lpstr>Функција за креирање препорука</vt:lpstr>
      <vt:lpstr>Пример аналитичког упита DuckDB базе података</vt:lpstr>
      <vt:lpstr>Тестирање функционалности за новог корисника</vt:lpstr>
      <vt:lpstr>Тестирање функционалности за корисника са историјом куповине</vt:lpstr>
      <vt:lpstr>Закључак</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Nenad Pavlovic</dc:creator>
  <cp:lastModifiedBy>Nenad Pavlovic</cp:lastModifiedBy>
  <cp:revision>41</cp:revision>
  <dcterms:created xsi:type="dcterms:W3CDTF">2024-10-05T21:33:57Z</dcterms:created>
  <dcterms:modified xsi:type="dcterms:W3CDTF">2024-10-08T22:15:26Z</dcterms:modified>
</cp:coreProperties>
</file>

<file path=docProps/thumbnail.jpeg>
</file>